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4.xml" ContentType="application/vnd.openxmlformats-officedocument.them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rts/chart1.xml" ContentType="application/vnd.openxmlformats-officedocument.drawingml.chart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2"/>
    <p:sldMasterId id="2147483670" r:id="rId3"/>
    <p:sldMasterId id="2147483686" r:id="rId4"/>
  </p:sldMasterIdLst>
  <p:notesMasterIdLst>
    <p:notesMasterId r:id="rId70"/>
  </p:notesMasterIdLst>
  <p:sldIdLst>
    <p:sldId id="256" r:id="rId5"/>
    <p:sldId id="366" r:id="rId6"/>
    <p:sldId id="449" r:id="rId7"/>
    <p:sldId id="444" r:id="rId8"/>
    <p:sldId id="447" r:id="rId9"/>
    <p:sldId id="260" r:id="rId10"/>
    <p:sldId id="331" r:id="rId11"/>
    <p:sldId id="333" r:id="rId12"/>
    <p:sldId id="334" r:id="rId13"/>
    <p:sldId id="453" r:id="rId14"/>
    <p:sldId id="336" r:id="rId15"/>
    <p:sldId id="351" r:id="rId16"/>
    <p:sldId id="340" r:id="rId17"/>
    <p:sldId id="335" r:id="rId18"/>
    <p:sldId id="343" r:id="rId19"/>
    <p:sldId id="344" r:id="rId20"/>
    <p:sldId id="347" r:id="rId21"/>
    <p:sldId id="374" r:id="rId22"/>
    <p:sldId id="261" r:id="rId23"/>
    <p:sldId id="362" r:id="rId24"/>
    <p:sldId id="373" r:id="rId25"/>
    <p:sldId id="349" r:id="rId26"/>
    <p:sldId id="263" r:id="rId27"/>
    <p:sldId id="369" r:id="rId28"/>
    <p:sldId id="352" r:id="rId29"/>
    <p:sldId id="353" r:id="rId30"/>
    <p:sldId id="267" r:id="rId31"/>
    <p:sldId id="454" r:id="rId32"/>
    <p:sldId id="363" r:id="rId33"/>
    <p:sldId id="456" r:id="rId34"/>
    <p:sldId id="457" r:id="rId35"/>
    <p:sldId id="450" r:id="rId36"/>
    <p:sldId id="451" r:id="rId37"/>
    <p:sldId id="361" r:id="rId38"/>
    <p:sldId id="378" r:id="rId39"/>
    <p:sldId id="381" r:id="rId40"/>
    <p:sldId id="380" r:id="rId41"/>
    <p:sldId id="382" r:id="rId42"/>
    <p:sldId id="383" r:id="rId43"/>
    <p:sldId id="458" r:id="rId44"/>
    <p:sldId id="459" r:id="rId45"/>
    <p:sldId id="385" r:id="rId46"/>
    <p:sldId id="393" r:id="rId47"/>
    <p:sldId id="405" r:id="rId48"/>
    <p:sldId id="271" r:id="rId49"/>
    <p:sldId id="272" r:id="rId50"/>
    <p:sldId id="273" r:id="rId51"/>
    <p:sldId id="274" r:id="rId52"/>
    <p:sldId id="275" r:id="rId53"/>
    <p:sldId id="442" r:id="rId54"/>
    <p:sldId id="277" r:id="rId55"/>
    <p:sldId id="278" r:id="rId56"/>
    <p:sldId id="279" r:id="rId57"/>
    <p:sldId id="280" r:id="rId58"/>
    <p:sldId id="371" r:id="rId59"/>
    <p:sldId id="407" r:id="rId60"/>
    <p:sldId id="259" r:id="rId61"/>
    <p:sldId id="409" r:id="rId62"/>
    <p:sldId id="410" r:id="rId63"/>
    <p:sldId id="420" r:id="rId64"/>
    <p:sldId id="262" r:id="rId65"/>
    <p:sldId id="415" r:id="rId66"/>
    <p:sldId id="309" r:id="rId67"/>
    <p:sldId id="367" r:id="rId68"/>
    <p:sldId id="370" r:id="rId69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71"/>
      <p:bold r:id="rId72"/>
      <p:italic r:id="rId73"/>
      <p:boldItalic r:id="rId74"/>
    </p:embeddedFont>
    <p:embeddedFont>
      <p:font typeface="MS PGothic" panose="020B0600070205080204" pitchFamily="34" charset="-128"/>
      <p:regular r:id="rId75"/>
    </p:embeddedFont>
    <p:embeddedFont>
      <p:font typeface="Calibri" panose="020F0502020204030204" pitchFamily="34" charset="0"/>
      <p:regular r:id="rId76"/>
      <p:bold r:id="rId77"/>
      <p:italic r:id="rId78"/>
      <p:boldItalic r:id="rId79"/>
    </p:embeddedFont>
    <p:embeddedFont>
      <p:font typeface="Tahoma" panose="020B0604030504040204" pitchFamily="34" charset="0"/>
      <p:regular r:id="rId80"/>
      <p:bold r:id="rId81"/>
    </p:embeddedFont>
    <p:embeddedFont>
      <p:font typeface="Calibri Light" panose="020F0302020204030204" pitchFamily="34" charset="0"/>
      <p:regular r:id="rId82"/>
      <p:italic r:id="rId83"/>
    </p:embeddedFont>
    <p:embeddedFont>
      <p:font typeface="Palatino Linotype" panose="02040502050505030304" pitchFamily="18" charset="0"/>
      <p:regular r:id="rId84"/>
      <p:bold r:id="rId85"/>
      <p:italic r:id="rId86"/>
      <p:boldItalic r:id="rId87"/>
    </p:embeddedFont>
    <p:embeddedFont>
      <p:font typeface="Garamond" panose="02020404030301010803" pitchFamily="18" charset="0"/>
      <p:regular r:id="rId88"/>
      <p:bold r:id="rId89"/>
      <p:italic r:id="rId9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33DE7B07-7FF0-4BCF-B5C7-E14071D43EC9}">
          <p14:sldIdLst>
            <p14:sldId id="256"/>
          </p14:sldIdLst>
        </p14:section>
        <p14:section name="1. Введение" id="{5091AB5D-A76B-4F99-897A-AC4BA5C33336}">
          <p14:sldIdLst>
            <p14:sldId id="366"/>
            <p14:sldId id="449"/>
            <p14:sldId id="444"/>
            <p14:sldId id="447"/>
          </p14:sldIdLst>
        </p14:section>
        <p14:section name="1.1. Именованные сущности. Примеры" id="{F729CA47-42C4-4CC4-A088-9FB7E392077D}">
          <p14:sldIdLst>
            <p14:sldId id="260"/>
            <p14:sldId id="331"/>
            <p14:sldId id="333"/>
            <p14:sldId id="334"/>
            <p14:sldId id="453"/>
          </p14:sldIdLst>
        </p14:section>
        <p14:section name="1.2. Приложения" id="{543AB0A9-D638-4848-9C47-CD7E6BAC0696}">
          <p14:sldIdLst>
            <p14:sldId id="336"/>
            <p14:sldId id="351"/>
            <p14:sldId id="340"/>
            <p14:sldId id="335"/>
            <p14:sldId id="343"/>
            <p14:sldId id="344"/>
            <p14:sldId id="347"/>
            <p14:sldId id="374"/>
          </p14:sldIdLst>
        </p14:section>
        <p14:section name="1.4. Постановка задачи" id="{5637826D-1608-4DDD-A211-8BF396DF7341}">
          <p14:sldIdLst>
            <p14:sldId id="261"/>
            <p14:sldId id="362"/>
            <p14:sldId id="373"/>
            <p14:sldId id="349"/>
            <p14:sldId id="263"/>
            <p14:sldId id="369"/>
          </p14:sldIdLst>
        </p14:section>
        <p14:section name="1.5. Кратко методы" id="{A4A71919-679A-4294-A044-A1BB01767FFB}">
          <p14:sldIdLst>
            <p14:sldId id="352"/>
            <p14:sldId id="353"/>
            <p14:sldId id="267"/>
            <p14:sldId id="454"/>
            <p14:sldId id="363"/>
            <p14:sldId id="456"/>
            <p14:sldId id="457"/>
          </p14:sldIdLst>
        </p14:section>
        <p14:section name="2. Итория вопросы" id="{9636D352-A3BF-4C2B-81AF-95ED49858533}">
          <p14:sldIdLst>
            <p14:sldId id="450"/>
            <p14:sldId id="451"/>
            <p14:sldId id="361"/>
            <p14:sldId id="378"/>
            <p14:sldId id="381"/>
            <p14:sldId id="380"/>
            <p14:sldId id="382"/>
            <p14:sldId id="383"/>
          </p14:sldIdLst>
        </p14:section>
        <p14:section name="Разметка данных" id="{A1F4516A-62AB-45BB-9C7C-46234C1D6D19}">
          <p14:sldIdLst>
            <p14:sldId id="458"/>
            <p14:sldId id="459"/>
          </p14:sldIdLst>
        </p14:section>
        <p14:section name="Правила" id="{16C84FE5-B870-4AC8-97D1-2B73FC244E82}">
          <p14:sldIdLst>
            <p14:sldId id="385"/>
            <p14:sldId id="393"/>
            <p14:sldId id="405"/>
          </p14:sldIdLst>
        </p14:section>
        <p14:section name="Признаки" id="{75AA42BD-ADB3-42F2-A3D5-88228E38471A}">
          <p14:sldIdLst>
            <p14:sldId id="271"/>
            <p14:sldId id="272"/>
            <p14:sldId id="273"/>
            <p14:sldId id="274"/>
            <p14:sldId id="275"/>
            <p14:sldId id="442"/>
            <p14:sldId id="277"/>
            <p14:sldId id="278"/>
            <p14:sldId id="279"/>
            <p14:sldId id="280"/>
            <p14:sldId id="371"/>
            <p14:sldId id="407"/>
          </p14:sldIdLst>
        </p14:section>
        <p14:section name="Онтологическая омонимия" id="{99D74A48-5E6D-475A-8C9F-B194FED0A3B4}">
          <p14:sldIdLst>
            <p14:sldId id="259"/>
            <p14:sldId id="409"/>
            <p14:sldId id="410"/>
            <p14:sldId id="420"/>
            <p14:sldId id="262"/>
            <p14:sldId id="415"/>
            <p14:sldId id="309"/>
            <p14:sldId id="367"/>
            <p14:sldId id="3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9630568-3272-4452-806A-2D745A3AAF7A}">
  <a:tblStyle styleId="{19630568-3272-4452-806A-2D745A3AAF7A}" styleName="Table_0"/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62" d="100"/>
          <a:sy n="162" d="100"/>
        </p:scale>
        <p:origin x="1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14.fntdata"/><Relationship Id="rId89" Type="http://schemas.openxmlformats.org/officeDocument/2006/relationships/font" Target="fonts/font19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4.fntdata"/><Relationship Id="rId79" Type="http://schemas.openxmlformats.org/officeDocument/2006/relationships/font" Target="fonts/font9.fntdata"/><Relationship Id="rId5" Type="http://schemas.openxmlformats.org/officeDocument/2006/relationships/slide" Target="slides/slide1.xml"/><Relationship Id="rId90" Type="http://schemas.openxmlformats.org/officeDocument/2006/relationships/font" Target="fonts/font20.fntdata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2.fntdata"/><Relationship Id="rId80" Type="http://schemas.openxmlformats.org/officeDocument/2006/relationships/font" Target="fonts/font10.fntdata"/><Relationship Id="rId85" Type="http://schemas.openxmlformats.org/officeDocument/2006/relationships/font" Target="fonts/font15.fntdata"/><Relationship Id="rId93" Type="http://schemas.openxmlformats.org/officeDocument/2006/relationships/theme" Target="theme/theme1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5.fntdata"/><Relationship Id="rId83" Type="http://schemas.openxmlformats.org/officeDocument/2006/relationships/font" Target="fonts/font13.fntdata"/><Relationship Id="rId88" Type="http://schemas.openxmlformats.org/officeDocument/2006/relationships/font" Target="fonts/font18.fntdata"/><Relationship Id="rId9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font" Target="fonts/font11.fntdata"/><Relationship Id="rId86" Type="http://schemas.openxmlformats.org/officeDocument/2006/relationships/font" Target="fonts/font16.fntdata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6.fntdata"/><Relationship Id="rId7" Type="http://schemas.openxmlformats.org/officeDocument/2006/relationships/slide" Target="slides/slide3.xml"/><Relationship Id="rId71" Type="http://schemas.openxmlformats.org/officeDocument/2006/relationships/font" Target="fonts/font1.fntdata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17.fntdata"/><Relationship Id="rId61" Type="http://schemas.openxmlformats.org/officeDocument/2006/relationships/slide" Target="slides/slide57.xml"/><Relationship Id="rId82" Type="http://schemas.openxmlformats.org/officeDocument/2006/relationships/font" Target="fonts/font12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font" Target="fonts/font7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Microsoft_Excel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title>
      <c:tx>
        <c:rich>
          <a:bodyPr/>
          <a:lstStyle/>
          <a:p>
            <a:pPr>
              <a:defRPr/>
            </a:pPr>
            <a:r>
              <a:rPr lang="ru-RU"/>
              <a:t>Языковая омонимия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4.4032064070175771E-2"/>
          <c:y val="0.16189684601728457"/>
          <c:w val="0.71264231510508491"/>
          <c:h val="0.67485716240010696"/>
        </c:manualLayout>
      </c:layout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Доля "ложных" позиций</c:v>
                </c:pt>
              </c:strCache>
            </c:strRef>
          </c:tx>
          <c:marker>
            <c:symbol val="none"/>
          </c:marker>
          <c:dLbls>
            <c:dLbl>
              <c:idx val="2"/>
              <c:layout>
                <c:manualLayout>
                  <c:x val="-5.5080957188331732E-2"/>
                  <c:y val="-5.451654926329687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828D-4A85-B482-80B7EA5E4CE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/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Лист1!$A$2:$A$8</c:f>
              <c:strCache>
                <c:ptCount val="7"/>
                <c:pt idx="0">
                  <c:v>2 тыс.</c:v>
                </c:pt>
                <c:pt idx="1">
                  <c:v>3 тыс.</c:v>
                </c:pt>
                <c:pt idx="2">
                  <c:v>10 тыс.</c:v>
                </c:pt>
                <c:pt idx="3">
                  <c:v>100 тыс.</c:v>
                </c:pt>
                <c:pt idx="4">
                  <c:v>300 тыс.</c:v>
                </c:pt>
                <c:pt idx="5">
                  <c:v>600 тыс.</c:v>
                </c:pt>
                <c:pt idx="6">
                  <c:v>1 млн.</c:v>
                </c:pt>
              </c:strCache>
            </c:strRef>
          </c:cat>
          <c:val>
            <c:numRef>
              <c:f>Лист1!$B$2:$B$8</c:f>
              <c:numCache>
                <c:formatCode>General</c:formatCode>
                <c:ptCount val="7"/>
                <c:pt idx="0">
                  <c:v>3.5000000000000031E-2</c:v>
                </c:pt>
                <c:pt idx="1">
                  <c:v>5.0000000000000044E-2</c:v>
                </c:pt>
                <c:pt idx="2">
                  <c:v>9.4999999999999973E-2</c:v>
                </c:pt>
                <c:pt idx="3">
                  <c:v>0.33699999999999997</c:v>
                </c:pt>
                <c:pt idx="4">
                  <c:v>0.52</c:v>
                </c:pt>
                <c:pt idx="5">
                  <c:v>0.6</c:v>
                </c:pt>
                <c:pt idx="6">
                  <c:v>0.63300000000000001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28D-4A85-B482-80B7EA5E4CEE}"/>
            </c:ext>
          </c:extLst>
        </c:ser>
        <c:dLbls>
          <c:dLblPos val="b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37560704"/>
        <c:axId val="37563776"/>
      </c:lineChart>
      <c:catAx>
        <c:axId val="3756070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ru-RU" dirty="0"/>
                  <a:t>Количество сущностей в базе</a:t>
                </a:r>
              </a:p>
            </c:rich>
          </c:tx>
          <c:layout>
            <c:manualLayout>
              <c:xMode val="edge"/>
              <c:yMode val="edge"/>
              <c:x val="0.13930357631676407"/>
              <c:y val="0.9168056279960296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crossAx val="37563776"/>
        <c:crosses val="autoZero"/>
        <c:auto val="1"/>
        <c:lblAlgn val="ctr"/>
        <c:lblOffset val="100"/>
        <c:noMultiLvlLbl val="0"/>
      </c:catAx>
      <c:valAx>
        <c:axId val="37563776"/>
        <c:scaling>
          <c:orientation val="minMax"/>
          <c:max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3756070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8942134448829371"/>
          <c:y val="0.29715817172017617"/>
          <c:w val="0.20291042541166923"/>
          <c:h val="0.40651102419637369"/>
        </c:manualLayout>
      </c:layout>
      <c:overlay val="0"/>
    </c:legend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62710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0782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27332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5662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7662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5829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2939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61543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74783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31495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35373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69307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40770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53994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06028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70919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29670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800" b="0" i="0" u="none" strike="noStrike" cap="none"/>
          </a:p>
        </p:txBody>
      </p:sp>
      <p:sp>
        <p:nvSpPr>
          <p:cNvPr id="238" name="Shape 238"/>
          <p:cNvSpPr txBox="1"/>
          <p:nvPr/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43</a:t>
            </a:fld>
            <a:endParaRPr lang="en-US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366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38304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11529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14235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7147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-RU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Распознавание фрагментов</a:t>
            </a:r>
            <a:r>
              <a:rPr lang="ru-RU" sz="11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текста, которые являются именами собственными, а также классификация этих фрагментов по классам (</a:t>
            </a:r>
            <a:r>
              <a:rPr lang="en-US" sz="11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PLO</a:t>
            </a:r>
            <a:r>
              <a:rPr lang="ru-RU" sz="11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Извлечение «объектов» - сущность + признаки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027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ru-RU" dirty="0"/>
              <a:t>Дополнительная задача: </a:t>
            </a:r>
            <a:r>
              <a:rPr lang="en-US" dirty="0"/>
              <a:t>knowledge extraction </a:t>
            </a:r>
            <a:r>
              <a:rPr lang="ru-RU" dirty="0"/>
              <a:t>– связать выделенную сущность с онтологией – внутренней онтологии объектов системы или с общими онтологиями типа </a:t>
            </a:r>
            <a:r>
              <a:rPr lang="en-US" dirty="0" err="1"/>
              <a:t>DBPedia</a:t>
            </a:r>
            <a:r>
              <a:rPr lang="ru-RU" dirty="0"/>
              <a:t>,</a:t>
            </a:r>
            <a:r>
              <a:rPr lang="ru-RU" baseline="0" dirty="0"/>
              <a:t> </a:t>
            </a:r>
            <a:r>
              <a:rPr lang="en-US" baseline="0" dirty="0" err="1"/>
              <a:t>GeoNames</a:t>
            </a:r>
            <a:r>
              <a:rPr lang="en-US" baseline="0" dirty="0"/>
              <a:t>, </a:t>
            </a:r>
            <a:r>
              <a:rPr lang="en-US" baseline="0" dirty="0" err="1"/>
              <a:t>WikiData</a:t>
            </a:r>
            <a:r>
              <a:rPr lang="en-US" baseline="0" dirty="0"/>
              <a:t> </a:t>
            </a:r>
            <a:r>
              <a:rPr lang="en-US" baseline="0" dirty="0" err="1"/>
              <a:t>etc</a:t>
            </a:r>
            <a:r>
              <a:rPr lang="en-US" baseline="0" dirty="0"/>
              <a:t> (cf. Semantic Web, Linked Open Data, RDF…)</a:t>
            </a:r>
            <a:r>
              <a:rPr lang="ru-RU" baseline="0" dirty="0"/>
              <a:t>. Сложность: дополнительная сложность – </a:t>
            </a:r>
            <a:r>
              <a:rPr lang="ru-RU" baseline="0" dirty="0" err="1"/>
              <a:t>смапить</a:t>
            </a:r>
            <a:r>
              <a:rPr lang="ru-RU" baseline="0" dirty="0"/>
              <a:t> объект с правильным объектом в онтологии, разрешить онтологическую омонимию, плюсы – можно использовать знания об объекте из онтологии, например, отношения (где персона работает, локализацию персоны и т.п.) </a:t>
            </a:r>
            <a:r>
              <a:rPr lang="en-US" baseline="0" dirty="0"/>
              <a:t> </a:t>
            </a:r>
            <a:endParaRPr dirty="0"/>
          </a:p>
        </p:txBody>
      </p:sp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1747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ru-RU" dirty="0"/>
              <a:t>Еще один пример семантического тегирования текста с привлечением онтологии</a:t>
            </a:r>
            <a:endParaRPr dirty="0"/>
          </a:p>
        </p:txBody>
      </p:sp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2534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3421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685800" y="1583341"/>
            <a:ext cx="7772400" cy="11598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ubTitle" idx="1"/>
          </p:nvPr>
        </p:nvSpPr>
        <p:spPr>
          <a:xfrm>
            <a:off x="685800" y="2840052"/>
            <a:ext cx="7772400" cy="784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L2_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Группа 2"/>
          <p:cNvGrpSpPr/>
          <p:nvPr>
            <p:custDataLst>
              <p:custData r:id="rId1"/>
            </p:custDataLst>
          </p:nvPr>
        </p:nvGrpSpPr>
        <p:grpSpPr>
          <a:xfrm>
            <a:off x="-115580" y="0"/>
            <a:ext cx="9259580" cy="5191034"/>
            <a:chOff x="12822" y="-120965"/>
            <a:chExt cx="9357337" cy="6943774"/>
          </a:xfrm>
        </p:grpSpPr>
        <p:grpSp>
          <p:nvGrpSpPr>
            <p:cNvPr id="21" name="Группа 3"/>
            <p:cNvGrpSpPr/>
            <p:nvPr/>
          </p:nvGrpSpPr>
          <p:grpSpPr>
            <a:xfrm>
              <a:off x="12822" y="-120965"/>
              <a:ext cx="9357337" cy="6943774"/>
              <a:chOff x="12822" y="-120965"/>
              <a:chExt cx="9357337" cy="6943774"/>
            </a:xfrm>
          </p:grpSpPr>
          <p:pic>
            <p:nvPicPr>
              <p:cNvPr id="23" name="Picture 2" descr="http://www.hse.ru/pubs/lib/data/access/ram/ticket/79/144196565691ca43a1b8670fb6a227fde3c5e8e9a0/cached-thumb-img.29274.0.252964193739569.jp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9214"/>
              <a:stretch/>
            </p:blipFill>
            <p:spPr bwMode="auto">
              <a:xfrm>
                <a:off x="121857" y="-120965"/>
                <a:ext cx="9248302" cy="11775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4" name="Прямая соединительная линия 6"/>
              <p:cNvCxnSpPr/>
              <p:nvPr/>
            </p:nvCxnSpPr>
            <p:spPr>
              <a:xfrm>
                <a:off x="120829" y="1089919"/>
                <a:ext cx="9241564" cy="24540"/>
              </a:xfrm>
              <a:prstGeom prst="line">
                <a:avLst/>
              </a:prstGeom>
              <a:ln w="762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5" name="Группа 7"/>
              <p:cNvGrpSpPr/>
              <p:nvPr/>
            </p:nvGrpSpPr>
            <p:grpSpPr>
              <a:xfrm>
                <a:off x="12822" y="6189119"/>
                <a:ext cx="8470630" cy="633690"/>
                <a:chOff x="12822" y="6189119"/>
                <a:chExt cx="8470630" cy="633690"/>
              </a:xfrm>
            </p:grpSpPr>
            <p:sp>
              <p:nvSpPr>
                <p:cNvPr id="26" name="Прямоугольник 8"/>
                <p:cNvSpPr/>
                <p:nvPr/>
              </p:nvSpPr>
              <p:spPr>
                <a:xfrm>
                  <a:off x="129622" y="6265729"/>
                  <a:ext cx="7316316" cy="526874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75000">
                      <a:srgbClr val="DDDDDD"/>
                    </a:gs>
                    <a:gs pos="100000">
                      <a:schemeClr val="bg1"/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013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27" name="Прямоугольник 9"/>
                <p:cNvSpPr/>
                <p:nvPr/>
              </p:nvSpPr>
              <p:spPr>
                <a:xfrm>
                  <a:off x="12822" y="6279446"/>
                  <a:ext cx="5279258" cy="28570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ru-RU" sz="788" kern="0" dirty="0">
                      <a:ln w="6350">
                        <a:solidFill>
                          <a:prstClr val="black"/>
                        </a:solidFill>
                      </a:ln>
                      <a:solidFill>
                        <a:prstClr val="black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  <p:pic>
              <p:nvPicPr>
                <p:cNvPr id="28" name="Picture 6" descr="http://www.hse.ru/data/2012/01/19/1263884310/logo_%D1%81_hse_black_e.png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21013"/>
                <a:stretch/>
              </p:blipFill>
              <p:spPr bwMode="auto">
                <a:xfrm>
                  <a:off x="7860925" y="6189119"/>
                  <a:ext cx="622527" cy="633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22" name="Рисунок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553" y="-39654"/>
              <a:ext cx="1627684" cy="1096196"/>
            </a:xfrm>
            <a:prstGeom prst="rect">
              <a:avLst/>
            </a:prstGeom>
          </p:spPr>
        </p:pic>
      </p:grpSp>
      <p:sp>
        <p:nvSpPr>
          <p:cNvPr id="30" name="Content Placeholder 29"/>
          <p:cNvSpPr>
            <a:spLocks noGrp="1"/>
          </p:cNvSpPr>
          <p:nvPr>
            <p:ph sz="quarter" idx="10"/>
          </p:nvPr>
        </p:nvSpPr>
        <p:spPr>
          <a:xfrm>
            <a:off x="539754" y="1006079"/>
            <a:ext cx="7993063" cy="3456384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8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C4CC9D-A40B-44E0-9965-637BB710D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026" y="11516"/>
            <a:ext cx="7283152" cy="857250"/>
          </a:xfrm>
        </p:spPr>
        <p:txBody>
          <a:bodyPr>
            <a:normAutofit/>
          </a:bodyPr>
          <a:lstStyle>
            <a:lvl1pPr algn="l">
              <a:defRPr sz="2700"/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8EBFF-EFB4-4F39-95FF-C45D95608DF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1E2F5BC-013F-4C6D-9D05-28BAE0C5EC82}" type="datetime1">
              <a:rPr lang="en-US" smtClean="0"/>
              <a:t>12/13/2019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866D4-B5CC-49DD-B4A4-D2A8BEE365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6E569-6CEA-43DD-B755-C3BF62F5014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A835A1-215F-43A1-8796-0F93B25450B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5457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ртовая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ction date"/>
          <p:cNvSpPr>
            <a:spLocks noGrp="1"/>
          </p:cNvSpPr>
          <p:nvPr>
            <p:ph idx="13"/>
          </p:nvPr>
        </p:nvSpPr>
        <p:spPr>
          <a:xfrm>
            <a:off x="896763" y="4310187"/>
            <a:ext cx="6120000" cy="297547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lnSpc>
                <a:spcPts val="1725"/>
              </a:lnSpc>
              <a:defRPr sz="1575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defRPr>
            </a:lvl1pPr>
            <a:lvl2pPr>
              <a:defRPr sz="1575" b="0" i="0" baseline="0">
                <a:latin typeface="Calibri" pitchFamily="34" charset="0"/>
              </a:defRPr>
            </a:lvl2pPr>
            <a:lvl3pPr>
              <a:defRPr sz="1875" b="0" i="0">
                <a:latin typeface="Calibri" pitchFamily="34" charset="0"/>
              </a:defRPr>
            </a:lvl3pPr>
            <a:lvl4pPr>
              <a:defRPr sz="1875" b="0" i="0">
                <a:latin typeface="Calibri" pitchFamily="34" charset="0"/>
              </a:defRPr>
            </a:lvl4pPr>
            <a:lvl5pPr>
              <a:defRPr sz="1875" b="0" i="0">
                <a:latin typeface="Calibri" pitchFamily="34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sub-name"/>
          <p:cNvSpPr>
            <a:spLocks noGrp="1"/>
          </p:cNvSpPr>
          <p:nvPr>
            <p:ph idx="12"/>
          </p:nvPr>
        </p:nvSpPr>
        <p:spPr>
          <a:xfrm>
            <a:off x="896172" y="3362964"/>
            <a:ext cx="6120000" cy="280357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lnSpc>
                <a:spcPts val="1725"/>
              </a:lnSpc>
              <a:defRPr sz="1575" b="0" i="0" baseline="0">
                <a:latin typeface="Calibri" pitchFamily="34" charset="0"/>
              </a:defRPr>
            </a:lvl1pPr>
            <a:lvl2pPr>
              <a:defRPr sz="1575" b="0" i="0" baseline="0">
                <a:latin typeface="Calibri" pitchFamily="34" charset="0"/>
              </a:defRPr>
            </a:lvl2pPr>
            <a:lvl3pPr>
              <a:defRPr sz="1875" b="0" i="0">
                <a:latin typeface="Calibri" pitchFamily="34" charset="0"/>
              </a:defRPr>
            </a:lvl3pPr>
            <a:lvl4pPr>
              <a:defRPr sz="1875" b="0" i="0">
                <a:latin typeface="Calibri" pitchFamily="34" charset="0"/>
              </a:defRPr>
            </a:lvl4pPr>
            <a:lvl5pPr>
              <a:defRPr sz="1875" b="0" i="0">
                <a:latin typeface="Calibri" pitchFamily="34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name"/>
          <p:cNvSpPr>
            <a:spLocks noGrp="1"/>
          </p:cNvSpPr>
          <p:nvPr>
            <p:ph idx="10"/>
          </p:nvPr>
        </p:nvSpPr>
        <p:spPr>
          <a:xfrm>
            <a:off x="900000" y="3099561"/>
            <a:ext cx="6120000" cy="275867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1875" b="1" i="0" baseline="0">
                <a:latin typeface="Calibri" pitchFamily="34" charset="0"/>
              </a:defRPr>
            </a:lvl1pPr>
            <a:lvl2pPr>
              <a:defRPr sz="1575" b="0" i="0" baseline="0">
                <a:latin typeface="Calibri" pitchFamily="34" charset="0"/>
              </a:defRPr>
            </a:lvl2pPr>
            <a:lvl3pPr>
              <a:defRPr sz="1875" b="0" i="0">
                <a:latin typeface="Calibri" pitchFamily="34" charset="0"/>
              </a:defRPr>
            </a:lvl3pPr>
            <a:lvl4pPr>
              <a:defRPr sz="1875" b="0" i="0">
                <a:latin typeface="Calibri" pitchFamily="34" charset="0"/>
              </a:defRPr>
            </a:lvl4pPr>
            <a:lvl5pPr>
              <a:defRPr sz="1875" b="0" i="0">
                <a:latin typeface="Calibri" pitchFamily="34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" name="h1"/>
          <p:cNvSpPr>
            <a:spLocks noGrp="1"/>
          </p:cNvSpPr>
          <p:nvPr>
            <p:ph type="title"/>
          </p:nvPr>
        </p:nvSpPr>
        <p:spPr>
          <a:xfrm>
            <a:off x="900000" y="1960884"/>
            <a:ext cx="7101024" cy="1215000"/>
          </a:xfrm>
        </p:spPr>
        <p:txBody>
          <a:bodyPr anchor="ctr"/>
          <a:lstStyle>
            <a:lvl1pPr>
              <a:lnSpc>
                <a:spcPts val="2850"/>
              </a:lnSpc>
              <a:defRPr b="1" i="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7734198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1"/>
          <p:cNvSpPr>
            <a:spLocks noGrp="1"/>
          </p:cNvSpPr>
          <p:nvPr>
            <p:ph type="title"/>
          </p:nvPr>
        </p:nvSpPr>
        <p:spPr>
          <a:xfrm>
            <a:off x="900000" y="1960884"/>
            <a:ext cx="7101024" cy="1215000"/>
          </a:xfrm>
        </p:spPr>
        <p:txBody>
          <a:bodyPr anchor="ctr"/>
          <a:lstStyle>
            <a:lvl1pPr>
              <a:lnSpc>
                <a:spcPts val="2850"/>
              </a:lnSpc>
              <a:defRPr b="1" i="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A1E008-93DB-46D3-A408-C876392E8E5D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671967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"/>
          <p:cNvSpPr>
            <a:spLocks noGrp="1"/>
          </p:cNvSpPr>
          <p:nvPr>
            <p:ph type="body" sz="quarter" idx="11"/>
          </p:nvPr>
        </p:nvSpPr>
        <p:spPr>
          <a:xfrm>
            <a:off x="900000" y="1701000"/>
            <a:ext cx="7344000" cy="2835000"/>
          </a:xfrm>
        </p:spPr>
        <p:txBody>
          <a:bodyPr/>
          <a:lstStyle>
            <a:lvl2pPr>
              <a:defRPr baseline="0"/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3" name="h2"/>
          <p:cNvSpPr>
            <a:spLocks noGrp="1"/>
          </p:cNvSpPr>
          <p:nvPr>
            <p:ph type="subTitle" idx="1"/>
          </p:nvPr>
        </p:nvSpPr>
        <p:spPr>
          <a:xfrm>
            <a:off x="900000" y="1080000"/>
            <a:ext cx="7344000" cy="621000"/>
          </a:xfrm>
        </p:spPr>
        <p:txBody>
          <a:bodyPr/>
          <a:lstStyle>
            <a:lvl1pPr marL="0" indent="0" algn="l">
              <a:lnSpc>
                <a:spcPts val="2250"/>
              </a:lnSpc>
              <a:buNone/>
              <a:defRPr sz="2700" b="1" i="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10" name="h1"/>
          <p:cNvSpPr>
            <a:spLocks noGrp="1"/>
          </p:cNvSpPr>
          <p:nvPr>
            <p:ph type="title"/>
          </p:nvPr>
        </p:nvSpPr>
        <p:spPr>
          <a:xfrm>
            <a:off x="900000" y="675000"/>
            <a:ext cx="7344000" cy="450131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5" name="number"/>
          <p:cNvSpPr>
            <a:spLocks noGrp="1"/>
          </p:cNvSpPr>
          <p:nvPr>
            <p:ph type="sldNum" sz="quarter" idx="12"/>
          </p:nvPr>
        </p:nvSpPr>
        <p:spPr>
          <a:xfrm>
            <a:off x="900113" y="4670823"/>
            <a:ext cx="2133600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1E07B5-4F91-43B2-A69A-9284E82732DD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996569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содержание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2"/>
          <p:cNvSpPr>
            <a:spLocks noGrp="1"/>
          </p:cNvSpPr>
          <p:nvPr>
            <p:ph type="subTitle" idx="1"/>
          </p:nvPr>
        </p:nvSpPr>
        <p:spPr>
          <a:xfrm>
            <a:off x="900000" y="1080000"/>
            <a:ext cx="7344000" cy="621000"/>
          </a:xfrm>
        </p:spPr>
        <p:txBody>
          <a:bodyPr/>
          <a:lstStyle>
            <a:lvl1pPr marL="0" indent="0" algn="l">
              <a:lnSpc>
                <a:spcPts val="2250"/>
              </a:lnSpc>
              <a:buNone/>
              <a:defRPr sz="2700" b="1" i="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10" name="h1"/>
          <p:cNvSpPr>
            <a:spLocks noGrp="1"/>
          </p:cNvSpPr>
          <p:nvPr>
            <p:ph type="title"/>
          </p:nvPr>
        </p:nvSpPr>
        <p:spPr>
          <a:xfrm>
            <a:off x="900000" y="675000"/>
            <a:ext cx="7344000" cy="450131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9" name="Содержимое 8"/>
          <p:cNvSpPr>
            <a:spLocks noGrp="1"/>
          </p:cNvSpPr>
          <p:nvPr>
            <p:ph sz="quarter" idx="11"/>
          </p:nvPr>
        </p:nvSpPr>
        <p:spPr>
          <a:xfrm>
            <a:off x="900000" y="1701000"/>
            <a:ext cx="7344000" cy="28350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</p:txBody>
      </p:sp>
      <p:sp>
        <p:nvSpPr>
          <p:cNvPr id="5" name="number"/>
          <p:cNvSpPr>
            <a:spLocks noGrp="1"/>
          </p:cNvSpPr>
          <p:nvPr>
            <p:ph type="sldNum" sz="quarter" idx="12"/>
          </p:nvPr>
        </p:nvSpPr>
        <p:spPr>
          <a:xfrm>
            <a:off x="900113" y="4670823"/>
            <a:ext cx="2133600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BEEB26-2879-4DF3-B5C6-001DE47A00A1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841278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в две колонки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2"/>
          <p:cNvSpPr>
            <a:spLocks noGrp="1"/>
          </p:cNvSpPr>
          <p:nvPr>
            <p:ph type="subTitle" idx="1"/>
          </p:nvPr>
        </p:nvSpPr>
        <p:spPr>
          <a:xfrm>
            <a:off x="900000" y="1080000"/>
            <a:ext cx="7344000" cy="621000"/>
          </a:xfrm>
        </p:spPr>
        <p:txBody>
          <a:bodyPr/>
          <a:lstStyle>
            <a:lvl1pPr marL="0" indent="0" algn="l">
              <a:lnSpc>
                <a:spcPts val="2250"/>
              </a:lnSpc>
              <a:buNone/>
              <a:defRPr sz="2700" b="1" i="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10" name="h1"/>
          <p:cNvSpPr>
            <a:spLocks noGrp="1"/>
          </p:cNvSpPr>
          <p:nvPr>
            <p:ph type="title"/>
          </p:nvPr>
        </p:nvSpPr>
        <p:spPr>
          <a:xfrm>
            <a:off x="900000" y="675000"/>
            <a:ext cx="7344000" cy="450131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2" name="content"/>
          <p:cNvSpPr>
            <a:spLocks noGrp="1"/>
          </p:cNvSpPr>
          <p:nvPr>
            <p:ph sz="quarter" idx="12"/>
          </p:nvPr>
        </p:nvSpPr>
        <p:spPr>
          <a:xfrm>
            <a:off x="4680000" y="1701000"/>
            <a:ext cx="3564000" cy="28350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9" name="content"/>
          <p:cNvSpPr>
            <a:spLocks noGrp="1"/>
          </p:cNvSpPr>
          <p:nvPr>
            <p:ph sz="quarter" idx="13"/>
          </p:nvPr>
        </p:nvSpPr>
        <p:spPr>
          <a:xfrm>
            <a:off x="896763" y="1700789"/>
            <a:ext cx="3564000" cy="2835000"/>
          </a:xfrm>
        </p:spPr>
        <p:txBody>
          <a:bodyPr/>
          <a:lstStyle>
            <a:lvl2pPr>
              <a:defRPr baseline="0"/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6" name="number"/>
          <p:cNvSpPr>
            <a:spLocks noGrp="1"/>
          </p:cNvSpPr>
          <p:nvPr>
            <p:ph type="sldNum" sz="quarter" idx="14"/>
          </p:nvPr>
        </p:nvSpPr>
        <p:spPr>
          <a:xfrm>
            <a:off x="900113" y="4670823"/>
            <a:ext cx="2133600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0DA2AC-86E2-4D39-821E-69020B8E41D0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90007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содержание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2"/>
          <p:cNvSpPr>
            <a:spLocks noGrp="1"/>
          </p:cNvSpPr>
          <p:nvPr>
            <p:ph type="subTitle" idx="1"/>
          </p:nvPr>
        </p:nvSpPr>
        <p:spPr>
          <a:xfrm>
            <a:off x="900000" y="1080000"/>
            <a:ext cx="7344000" cy="621000"/>
          </a:xfrm>
        </p:spPr>
        <p:txBody>
          <a:bodyPr/>
          <a:lstStyle>
            <a:lvl1pPr marL="0" indent="0" algn="l">
              <a:lnSpc>
                <a:spcPts val="2250"/>
              </a:lnSpc>
              <a:buNone/>
              <a:defRPr sz="2700" b="1" i="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10" name="h1"/>
          <p:cNvSpPr>
            <a:spLocks noGrp="1"/>
          </p:cNvSpPr>
          <p:nvPr>
            <p:ph type="title"/>
          </p:nvPr>
        </p:nvSpPr>
        <p:spPr>
          <a:xfrm>
            <a:off x="900000" y="675000"/>
            <a:ext cx="7344000" cy="450131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img"/>
          <p:cNvSpPr>
            <a:spLocks noGrp="1"/>
          </p:cNvSpPr>
          <p:nvPr>
            <p:ph type="pic" sz="quarter" idx="11"/>
          </p:nvPr>
        </p:nvSpPr>
        <p:spPr>
          <a:xfrm>
            <a:off x="900000" y="1700999"/>
            <a:ext cx="3564000" cy="2835000"/>
          </a:xfrm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txBody>
          <a:bodyPr rtlCol="0">
            <a:noAutofit/>
          </a:bodyPr>
          <a:lstStyle/>
          <a:p>
            <a:pPr lvl="0"/>
            <a:endParaRPr lang="ru-RU" noProof="0"/>
          </a:p>
        </p:txBody>
      </p:sp>
      <p:sp>
        <p:nvSpPr>
          <p:cNvPr id="12" name="content"/>
          <p:cNvSpPr>
            <a:spLocks noGrp="1"/>
          </p:cNvSpPr>
          <p:nvPr>
            <p:ph sz="quarter" idx="12"/>
          </p:nvPr>
        </p:nvSpPr>
        <p:spPr>
          <a:xfrm>
            <a:off x="4680000" y="1701000"/>
            <a:ext cx="3564000" cy="2835000"/>
          </a:xfrm>
        </p:spPr>
        <p:txBody>
          <a:bodyPr anchor="ctr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6" name="number"/>
          <p:cNvSpPr>
            <a:spLocks noGrp="1"/>
          </p:cNvSpPr>
          <p:nvPr>
            <p:ph type="sldNum" sz="quarter" idx="13"/>
          </p:nvPr>
        </p:nvSpPr>
        <p:spPr>
          <a:xfrm>
            <a:off x="900113" y="4670823"/>
            <a:ext cx="2133600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5D6B81-E38C-4ED8-9F3C-668E67E9DC47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237971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рисунка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2"/>
          <p:cNvSpPr>
            <a:spLocks noGrp="1"/>
          </p:cNvSpPr>
          <p:nvPr>
            <p:ph type="subTitle" idx="1"/>
          </p:nvPr>
        </p:nvSpPr>
        <p:spPr>
          <a:xfrm>
            <a:off x="900000" y="1080000"/>
            <a:ext cx="7344000" cy="621000"/>
          </a:xfrm>
        </p:spPr>
        <p:txBody>
          <a:bodyPr/>
          <a:lstStyle>
            <a:lvl1pPr marL="0" indent="0" algn="l">
              <a:lnSpc>
                <a:spcPts val="2250"/>
              </a:lnSpc>
              <a:buNone/>
              <a:defRPr sz="2700" b="1" i="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10" name="h1"/>
          <p:cNvSpPr>
            <a:spLocks noGrp="1"/>
          </p:cNvSpPr>
          <p:nvPr>
            <p:ph type="title"/>
          </p:nvPr>
        </p:nvSpPr>
        <p:spPr>
          <a:xfrm>
            <a:off x="900000" y="675000"/>
            <a:ext cx="7344000" cy="450131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img-1"/>
          <p:cNvSpPr>
            <a:spLocks noGrp="1"/>
          </p:cNvSpPr>
          <p:nvPr>
            <p:ph type="pic" sz="quarter" idx="11"/>
          </p:nvPr>
        </p:nvSpPr>
        <p:spPr>
          <a:xfrm>
            <a:off x="900000" y="1971000"/>
            <a:ext cx="3564000" cy="2430000"/>
          </a:xfrm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txBody>
          <a:bodyPr rtlCol="0">
            <a:noAutofit/>
          </a:bodyPr>
          <a:lstStyle/>
          <a:p>
            <a:pPr lvl="0"/>
            <a:endParaRPr lang="ru-RU" noProof="0" dirty="0"/>
          </a:p>
        </p:txBody>
      </p:sp>
      <p:sp>
        <p:nvSpPr>
          <p:cNvPr id="9" name="img-2"/>
          <p:cNvSpPr>
            <a:spLocks noGrp="1"/>
          </p:cNvSpPr>
          <p:nvPr>
            <p:ph type="pic" sz="quarter" idx="12"/>
          </p:nvPr>
        </p:nvSpPr>
        <p:spPr>
          <a:xfrm>
            <a:off x="4680000" y="1971000"/>
            <a:ext cx="3564000" cy="2430000"/>
          </a:xfrm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txBody>
          <a:bodyPr rtlCol="0">
            <a:noAutofit/>
          </a:bodyPr>
          <a:lstStyle/>
          <a:p>
            <a:pPr lvl="0"/>
            <a:endParaRPr lang="ru-RU" noProof="0" dirty="0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3"/>
          </p:nvPr>
        </p:nvSpPr>
        <p:spPr>
          <a:xfrm>
            <a:off x="900000" y="1701000"/>
            <a:ext cx="3564000" cy="27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1800"/>
              </a:spcAft>
              <a:defRPr sz="1575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Текст 12"/>
          <p:cNvSpPr>
            <a:spLocks noGrp="1"/>
          </p:cNvSpPr>
          <p:nvPr>
            <p:ph type="body" sz="quarter" idx="14"/>
          </p:nvPr>
        </p:nvSpPr>
        <p:spPr>
          <a:xfrm>
            <a:off x="4680000" y="1701000"/>
            <a:ext cx="3564000" cy="27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1800"/>
              </a:spcAft>
              <a:defRPr sz="1575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number"/>
          <p:cNvSpPr>
            <a:spLocks noGrp="1"/>
          </p:cNvSpPr>
          <p:nvPr>
            <p:ph type="sldNum" sz="quarter" idx="15"/>
          </p:nvPr>
        </p:nvSpPr>
        <p:spPr>
          <a:xfrm>
            <a:off x="900113" y="4670823"/>
            <a:ext cx="2133600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185C47-85C4-41AD-ADA3-498D3F2CC47E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748096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исок, простой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2"/>
          <p:cNvSpPr>
            <a:spLocks noGrp="1"/>
          </p:cNvSpPr>
          <p:nvPr>
            <p:ph type="subTitle" idx="1"/>
          </p:nvPr>
        </p:nvSpPr>
        <p:spPr>
          <a:xfrm>
            <a:off x="900000" y="1080000"/>
            <a:ext cx="7344000" cy="621000"/>
          </a:xfrm>
        </p:spPr>
        <p:txBody>
          <a:bodyPr/>
          <a:lstStyle>
            <a:lvl1pPr marL="0" indent="0" algn="l">
              <a:lnSpc>
                <a:spcPts val="2250"/>
              </a:lnSpc>
              <a:buNone/>
              <a:defRPr sz="2700" b="1" i="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10" name="h1"/>
          <p:cNvSpPr>
            <a:spLocks noGrp="1"/>
          </p:cNvSpPr>
          <p:nvPr>
            <p:ph type="title"/>
          </p:nvPr>
        </p:nvSpPr>
        <p:spPr>
          <a:xfrm>
            <a:off x="900000" y="675000"/>
            <a:ext cx="7344000" cy="450131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content"/>
          <p:cNvSpPr>
            <a:spLocks noGrp="1"/>
          </p:cNvSpPr>
          <p:nvPr>
            <p:ph type="body" sz="quarter" idx="11"/>
          </p:nvPr>
        </p:nvSpPr>
        <p:spPr>
          <a:xfrm>
            <a:off x="360000" y="1701000"/>
            <a:ext cx="7884000" cy="2835000"/>
          </a:xfrm>
        </p:spPr>
        <p:txBody>
          <a:bodyPr/>
          <a:lstStyle>
            <a:lvl1pPr marL="378000">
              <a:defRPr/>
            </a:lvl1pPr>
            <a:lvl2pPr>
              <a:defRPr sz="1875" baseline="0"/>
            </a:lvl2pPr>
            <a:lvl3pPr marL="405000" indent="405000">
              <a:lnSpc>
                <a:spcPts val="1575"/>
              </a:lnSpc>
              <a:buFont typeface="Arial" pitchFamily="34" charset="0"/>
              <a:buChar char="—"/>
              <a:defRPr baseline="0">
                <a:latin typeface="Calibri" pitchFamily="34" charset="0"/>
              </a:defRPr>
            </a:lvl3pPr>
            <a:lvl4pPr marL="1080000" indent="-270000">
              <a:spcBef>
                <a:spcPts val="0"/>
              </a:spcBef>
              <a:spcAft>
                <a:spcPts val="450"/>
              </a:spcAft>
              <a:defRPr baseline="0">
                <a:latin typeface="Calibri" pitchFamily="34" charset="0"/>
              </a:defRPr>
            </a:lvl4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</p:txBody>
      </p:sp>
      <p:sp>
        <p:nvSpPr>
          <p:cNvPr id="5" name="number"/>
          <p:cNvSpPr>
            <a:spLocks noGrp="1"/>
          </p:cNvSpPr>
          <p:nvPr>
            <p:ph type="sldNum" sz="quarter" idx="12"/>
          </p:nvPr>
        </p:nvSpPr>
        <p:spPr>
          <a:xfrm>
            <a:off x="900113" y="4670823"/>
            <a:ext cx="2133600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3ADC56-7DA2-451D-A559-2EFC1D1B40A2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236469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исок нумерованный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2"/>
          <p:cNvSpPr>
            <a:spLocks noGrp="1"/>
          </p:cNvSpPr>
          <p:nvPr>
            <p:ph type="subTitle" idx="1"/>
          </p:nvPr>
        </p:nvSpPr>
        <p:spPr>
          <a:xfrm>
            <a:off x="900000" y="1080000"/>
            <a:ext cx="7344000" cy="621000"/>
          </a:xfrm>
        </p:spPr>
        <p:txBody>
          <a:bodyPr/>
          <a:lstStyle>
            <a:lvl1pPr marL="0" indent="0" algn="l">
              <a:lnSpc>
                <a:spcPts val="2250"/>
              </a:lnSpc>
              <a:buNone/>
              <a:defRPr sz="2700" b="1" i="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10" name="h1"/>
          <p:cNvSpPr>
            <a:spLocks noGrp="1"/>
          </p:cNvSpPr>
          <p:nvPr>
            <p:ph type="title"/>
          </p:nvPr>
        </p:nvSpPr>
        <p:spPr>
          <a:xfrm>
            <a:off x="900000" y="675000"/>
            <a:ext cx="7344000" cy="450131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content"/>
          <p:cNvSpPr>
            <a:spLocks noGrp="1"/>
          </p:cNvSpPr>
          <p:nvPr>
            <p:ph type="body" sz="quarter" idx="11"/>
          </p:nvPr>
        </p:nvSpPr>
        <p:spPr>
          <a:xfrm>
            <a:off x="360000" y="1701000"/>
            <a:ext cx="7884000" cy="2835000"/>
          </a:xfrm>
        </p:spPr>
        <p:txBody>
          <a:bodyPr/>
          <a:lstStyle>
            <a:lvl1pPr marL="378000">
              <a:defRPr/>
            </a:lvl1pPr>
            <a:lvl2pPr marL="385763" indent="-243000">
              <a:buFont typeface="+mj-lt"/>
              <a:buAutoNum type="arabicPeriod"/>
              <a:defRPr/>
            </a:lvl2pPr>
            <a:lvl3pPr marL="405000" indent="216000">
              <a:lnSpc>
                <a:spcPts val="1575"/>
              </a:lnSpc>
              <a:buFont typeface="+mj-lt"/>
              <a:buAutoNum type="arabicPeriod"/>
              <a:defRPr baseline="0">
                <a:latin typeface="Calibri" pitchFamily="34" charset="0"/>
              </a:defRPr>
            </a:lvl3pPr>
            <a:lvl4pPr marL="1152900" indent="-216000">
              <a:spcBef>
                <a:spcPts val="0"/>
              </a:spcBef>
              <a:spcAft>
                <a:spcPts val="450"/>
              </a:spcAft>
              <a:buFont typeface="+mj-lt"/>
              <a:buAutoNum type="arabicPeriod"/>
              <a:defRPr baseline="0">
                <a:latin typeface="Calibri" pitchFamily="34" charset="0"/>
              </a:defRPr>
            </a:lvl4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</p:txBody>
      </p:sp>
      <p:sp>
        <p:nvSpPr>
          <p:cNvPr id="5" name="number"/>
          <p:cNvSpPr>
            <a:spLocks noGrp="1"/>
          </p:cNvSpPr>
          <p:nvPr>
            <p:ph type="sldNum" sz="quarter" idx="12"/>
          </p:nvPr>
        </p:nvSpPr>
        <p:spPr>
          <a:xfrm>
            <a:off x="900113" y="4670823"/>
            <a:ext cx="2133600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9814B9-D334-4F15-8724-725EB2B64C9C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269387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None/>
              <a:defRPr sz="2800" b="0" i="0" u="none" strike="noStrike" cap="none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ru-RU" sz="2800" dirty="0"/>
          </a:p>
          <a:p>
            <a:pPr lvl="1"/>
            <a:endParaRPr lang="ru-RU" dirty="0"/>
          </a:p>
          <a:p>
            <a:pPr lvl="2"/>
            <a:endParaRPr lang="ru-RU" dirty="0"/>
          </a:p>
          <a:p>
            <a:pPr lvl="1"/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2"/>
          <p:cNvSpPr>
            <a:spLocks noGrp="1"/>
          </p:cNvSpPr>
          <p:nvPr>
            <p:ph type="subTitle" idx="1"/>
          </p:nvPr>
        </p:nvSpPr>
        <p:spPr>
          <a:xfrm>
            <a:off x="900000" y="1080000"/>
            <a:ext cx="7344000" cy="621000"/>
          </a:xfrm>
        </p:spPr>
        <p:txBody>
          <a:bodyPr/>
          <a:lstStyle>
            <a:lvl1pPr marL="0" indent="0" algn="l">
              <a:lnSpc>
                <a:spcPts val="2250"/>
              </a:lnSpc>
              <a:buNone/>
              <a:defRPr sz="2700" b="1" i="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10" name="h1"/>
          <p:cNvSpPr>
            <a:spLocks noGrp="1"/>
          </p:cNvSpPr>
          <p:nvPr>
            <p:ph type="title"/>
          </p:nvPr>
        </p:nvSpPr>
        <p:spPr>
          <a:xfrm>
            <a:off x="900000" y="675000"/>
            <a:ext cx="7344000" cy="450131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code"/>
          <p:cNvSpPr>
            <a:spLocks noGrp="1"/>
          </p:cNvSpPr>
          <p:nvPr>
            <p:ph type="body" sz="quarter" idx="11"/>
          </p:nvPr>
        </p:nvSpPr>
        <p:spPr>
          <a:xfrm>
            <a:off x="900000" y="1701000"/>
            <a:ext cx="7344000" cy="2781000"/>
          </a:xfrm>
          <a:solidFill>
            <a:srgbClr val="FFFF96"/>
          </a:solidFill>
          <a:ln w="0" cmpd="sng">
            <a:noFill/>
          </a:ln>
        </p:spPr>
        <p:txBody>
          <a:bodyPr lIns="180000" tIns="180000" rIns="180000" bIns="180000"/>
          <a:lstStyle>
            <a:lvl1pPr marL="0" indent="0">
              <a:lnSpc>
                <a:spcPct val="100000"/>
              </a:lnSpc>
              <a:spcAft>
                <a:spcPts val="0"/>
              </a:spcAft>
              <a:defRPr sz="1200" b="1" i="0" baseline="0">
                <a:solidFill>
                  <a:srgbClr val="009141"/>
                </a:solidFill>
                <a:latin typeface="Courier New" pitchFamily="49" charset="0"/>
              </a:defRPr>
            </a:lvl1pPr>
            <a:lvl2pPr marL="378000" indent="0">
              <a:lnSpc>
                <a:spcPct val="100000"/>
              </a:lnSpc>
              <a:spcAft>
                <a:spcPts val="0"/>
              </a:spcAft>
              <a:defRPr sz="1500" b="1" i="0" baseline="0">
                <a:solidFill>
                  <a:srgbClr val="009141"/>
                </a:solidFill>
                <a:latin typeface="Courier New" pitchFamily="49" charset="0"/>
              </a:defRPr>
            </a:lvl2pPr>
            <a:lvl3pPr marL="405000" indent="405000">
              <a:lnSpc>
                <a:spcPts val="1800"/>
              </a:lnSpc>
              <a:buFont typeface="Arial" pitchFamily="34" charset="0"/>
              <a:buNone/>
              <a:defRPr baseline="0">
                <a:latin typeface="Calibri" pitchFamily="34" charset="0"/>
              </a:defRPr>
            </a:lvl3pPr>
            <a:lvl4pPr marL="1080000" indent="-270000">
              <a:spcBef>
                <a:spcPts val="0"/>
              </a:spcBef>
              <a:spcAft>
                <a:spcPts val="450"/>
              </a:spcAft>
              <a:defRPr baseline="0">
                <a:latin typeface="Calibri" pitchFamily="34" charset="0"/>
              </a:defRPr>
            </a:lvl4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number"/>
          <p:cNvSpPr>
            <a:spLocks noGrp="1"/>
          </p:cNvSpPr>
          <p:nvPr>
            <p:ph type="sldNum" sz="quarter" idx="12"/>
          </p:nvPr>
        </p:nvSpPr>
        <p:spPr>
          <a:xfrm>
            <a:off x="900113" y="4670823"/>
            <a:ext cx="2133600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FBBB8F-259D-4E69-832D-4A2B04FA04EA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251945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ко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2"/>
          <p:cNvSpPr>
            <a:spLocks noGrp="1"/>
          </p:cNvSpPr>
          <p:nvPr>
            <p:ph type="subTitle" idx="1"/>
          </p:nvPr>
        </p:nvSpPr>
        <p:spPr>
          <a:xfrm>
            <a:off x="900000" y="1080000"/>
            <a:ext cx="7344000" cy="621000"/>
          </a:xfrm>
        </p:spPr>
        <p:txBody>
          <a:bodyPr/>
          <a:lstStyle>
            <a:lvl1pPr marL="0" indent="0" algn="l">
              <a:lnSpc>
                <a:spcPts val="2250"/>
              </a:lnSpc>
              <a:buNone/>
              <a:defRPr sz="2700" b="1" i="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10" name="h1"/>
          <p:cNvSpPr>
            <a:spLocks noGrp="1"/>
          </p:cNvSpPr>
          <p:nvPr>
            <p:ph type="title"/>
          </p:nvPr>
        </p:nvSpPr>
        <p:spPr>
          <a:xfrm>
            <a:off x="900000" y="675000"/>
            <a:ext cx="7344000" cy="450131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code"/>
          <p:cNvSpPr>
            <a:spLocks noGrp="1"/>
          </p:cNvSpPr>
          <p:nvPr>
            <p:ph type="body" sz="quarter" idx="11"/>
          </p:nvPr>
        </p:nvSpPr>
        <p:spPr>
          <a:xfrm>
            <a:off x="900000" y="2970000"/>
            <a:ext cx="7344000" cy="1485000"/>
          </a:xfrm>
          <a:solidFill>
            <a:srgbClr val="FFFF96"/>
          </a:solidFill>
          <a:ln w="0" cmpd="sng">
            <a:noFill/>
          </a:ln>
        </p:spPr>
        <p:txBody>
          <a:bodyPr lIns="180000" tIns="180000" rIns="180000" bIns="180000"/>
          <a:lstStyle>
            <a:lvl1pPr marL="0" indent="0">
              <a:lnSpc>
                <a:spcPct val="100000"/>
              </a:lnSpc>
              <a:spcAft>
                <a:spcPts val="0"/>
              </a:spcAft>
              <a:defRPr sz="1200" b="1" i="0" baseline="0">
                <a:solidFill>
                  <a:srgbClr val="009141"/>
                </a:solidFill>
                <a:latin typeface="Courier New" pitchFamily="49" charset="0"/>
              </a:defRPr>
            </a:lvl1pPr>
            <a:lvl2pPr marL="378000" indent="0">
              <a:lnSpc>
                <a:spcPct val="100000"/>
              </a:lnSpc>
              <a:spcAft>
                <a:spcPts val="0"/>
              </a:spcAft>
              <a:defRPr sz="1500" b="1" i="0" baseline="0">
                <a:solidFill>
                  <a:srgbClr val="009141"/>
                </a:solidFill>
                <a:latin typeface="Courier New" pitchFamily="49" charset="0"/>
              </a:defRPr>
            </a:lvl2pPr>
            <a:lvl3pPr marL="405000" indent="405000">
              <a:lnSpc>
                <a:spcPts val="1800"/>
              </a:lnSpc>
              <a:buFont typeface="Arial" pitchFamily="34" charset="0"/>
              <a:buNone/>
              <a:defRPr baseline="0">
                <a:latin typeface="Calibri" pitchFamily="34" charset="0"/>
              </a:defRPr>
            </a:lvl3pPr>
            <a:lvl4pPr marL="1080000" indent="-270000">
              <a:spcBef>
                <a:spcPts val="0"/>
              </a:spcBef>
              <a:spcAft>
                <a:spcPts val="450"/>
              </a:spcAft>
              <a:defRPr baseline="0">
                <a:latin typeface="Calibri" pitchFamily="34" charset="0"/>
              </a:defRPr>
            </a:lvl4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"/>
          <p:cNvSpPr>
            <a:spLocks noGrp="1"/>
          </p:cNvSpPr>
          <p:nvPr>
            <p:ph type="body" sz="quarter" idx="12"/>
          </p:nvPr>
        </p:nvSpPr>
        <p:spPr>
          <a:xfrm>
            <a:off x="900000" y="1701000"/>
            <a:ext cx="7344000" cy="1215000"/>
          </a:xfrm>
        </p:spPr>
        <p:txBody>
          <a:bodyPr/>
          <a:lstStyle>
            <a:lvl2pPr>
              <a:defRPr baseline="0"/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7" name="number"/>
          <p:cNvSpPr>
            <a:spLocks noGrp="1"/>
          </p:cNvSpPr>
          <p:nvPr>
            <p:ph type="sldNum" sz="quarter" idx="13"/>
          </p:nvPr>
        </p:nvSpPr>
        <p:spPr>
          <a:xfrm>
            <a:off x="900113" y="4670823"/>
            <a:ext cx="2133600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CDBE4C-75A5-4F6A-9E39-DDF978C54B1A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44775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цовка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"/>
          <p:cNvSpPr>
            <a:spLocks noGrp="1"/>
          </p:cNvSpPr>
          <p:nvPr>
            <p:ph type="body" sz="quarter" idx="14"/>
          </p:nvPr>
        </p:nvSpPr>
        <p:spPr>
          <a:xfrm>
            <a:off x="3376800" y="2160000"/>
            <a:ext cx="4860000" cy="2394155"/>
          </a:xfrm>
        </p:spPr>
        <p:txBody>
          <a:bodyPr/>
          <a:lstStyle>
            <a:lvl1pPr>
              <a:defRPr sz="1575"/>
            </a:lvl1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6" name="name"/>
          <p:cNvSpPr>
            <a:spLocks noGrp="1"/>
          </p:cNvSpPr>
          <p:nvPr>
            <p:ph idx="13"/>
          </p:nvPr>
        </p:nvSpPr>
        <p:spPr>
          <a:xfrm>
            <a:off x="3381222" y="1899154"/>
            <a:ext cx="4860000" cy="275867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1875" b="1" i="0" baseline="0">
                <a:latin typeface="Calibri" pitchFamily="34" charset="0"/>
              </a:defRPr>
            </a:lvl1pPr>
            <a:lvl2pPr>
              <a:defRPr sz="1575" b="0" i="0" baseline="0">
                <a:latin typeface="Calibri" pitchFamily="34" charset="0"/>
              </a:defRPr>
            </a:lvl2pPr>
            <a:lvl3pPr>
              <a:defRPr sz="1875" b="0" i="0">
                <a:latin typeface="Calibri" pitchFamily="34" charset="0"/>
              </a:defRPr>
            </a:lvl3pPr>
            <a:lvl4pPr>
              <a:defRPr sz="1875" b="0" i="0">
                <a:latin typeface="Calibri" pitchFamily="34" charset="0"/>
              </a:defRPr>
            </a:lvl4pPr>
            <a:lvl5pPr>
              <a:defRPr sz="1875" b="0" i="0">
                <a:latin typeface="Calibri" pitchFamily="34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2557928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148891-7487-4F4B-BB08-B40C4035559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12/13/2019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91456-221B-40F3-83D0-09A4416264A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5248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F16B6-F28E-4D76-A11C-8CF90BEC9D1A}" type="datetime1">
              <a:rPr lang="en-US" smtClean="0"/>
              <a:t>12/13/2019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9FF50-1EFD-45A3-96C7-A2187C172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0943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9724-F9D0-4453-B343-FF547874427F}" type="datetime1">
              <a:rPr lang="en-US" smtClean="0"/>
              <a:t>12/13/2019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chemeClr val="dk1"/>
              </a:buClr>
              <a:buSzPct val="25000"/>
            </a:pPr>
            <a:fld id="{00000000-1234-1234-1234-123412341234}" type="slidenum">
              <a:rPr lang="en-US" sz="900" smtClean="0">
                <a:solidFill>
                  <a:schemeClr val="dk1"/>
                </a:solidFill>
              </a:rPr>
              <a:pPr algn="r">
                <a:buClr>
                  <a:schemeClr val="dk1"/>
                </a:buClr>
                <a:buSzPct val="25000"/>
              </a:pPr>
              <a:t>‹#›</a:t>
            </a:fld>
            <a:endParaRPr lang="en-US" sz="9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6608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CFCD2-5137-4A45-99B0-6383FB350513}" type="datetime1">
              <a:rPr lang="en-US" smtClean="0"/>
              <a:t>12/13/2019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9FF50-1EFD-45A3-96C7-A2187C172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1151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608B4-5D8F-4A62-AB52-D1B7E12157E3}" type="datetime1">
              <a:rPr lang="en-US" smtClean="0"/>
              <a:t>12/13/2019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9FF50-1EFD-45A3-96C7-A2187C172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3172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B71BA-6663-44FB-8F79-C34D9C22163A}" type="datetime1">
              <a:rPr lang="en-US" smtClean="0"/>
              <a:t>12/13/2019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9FF50-1EFD-45A3-96C7-A2187C172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9983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2B5B4-1110-480D-9CC3-4F990C948421}" type="datetime1">
              <a:rPr lang="en-US" smtClean="0"/>
              <a:t>12/13/2019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9FF50-1EFD-45A3-96C7-A2187C172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76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4" cy="37256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4" cy="37256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55F8A-3774-4E5E-BEE8-65798375E6D5}" type="datetime1">
              <a:rPr lang="en-US" smtClean="0"/>
              <a:t>12/13/2019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9FF50-1EFD-45A3-96C7-A2187C172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0163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A73FE-AEB2-4C91-9378-91D23FCCB1A7}" type="datetime1">
              <a:rPr lang="en-US" smtClean="0"/>
              <a:t>12/13/2019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9FF50-1EFD-45A3-96C7-A2187C172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4381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9E1D5-2B20-4438-970E-83B927F806E7}" type="datetime1">
              <a:rPr lang="en-US" smtClean="0"/>
              <a:t>12/13/2019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9FF50-1EFD-45A3-96C7-A2187C172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4722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6E9E9-B22F-44F5-AD5F-1EE6DF0CBD84}" type="datetime1">
              <a:rPr lang="en-US" smtClean="0"/>
              <a:t>12/13/2019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9FF50-1EFD-45A3-96C7-A2187C172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4791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D42C2-51C6-4FCF-A615-F15C76B62B1F}" type="datetime1">
              <a:rPr lang="en-US" smtClean="0"/>
              <a:t>12/13/2019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9FF50-1EFD-45A3-96C7-A2187C172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6381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bg>
      <p:bgRef idx="1001">
        <a:schemeClr val="bg1"/>
      </p:bgRef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>
                <a:solidFill>
                  <a:srgbClr val="DA0002"/>
                </a:solidFill>
              </a:defRPr>
            </a:lvl1pPr>
            <a:lvl2pPr>
              <a:spcBef>
                <a:spcPts val="0"/>
              </a:spcBef>
              <a:defRPr>
                <a:solidFill>
                  <a:srgbClr val="DA0002"/>
                </a:solidFill>
              </a:defRPr>
            </a:lvl2pPr>
            <a:lvl3pPr>
              <a:spcBef>
                <a:spcPts val="0"/>
              </a:spcBef>
              <a:defRPr>
                <a:solidFill>
                  <a:srgbClr val="DA0002"/>
                </a:solidFill>
              </a:defRPr>
            </a:lvl3pPr>
            <a:lvl4pPr>
              <a:spcBef>
                <a:spcPts val="0"/>
              </a:spcBef>
              <a:defRPr>
                <a:solidFill>
                  <a:srgbClr val="DA0002"/>
                </a:solidFill>
              </a:defRPr>
            </a:lvl4pPr>
            <a:lvl5pPr>
              <a:spcBef>
                <a:spcPts val="0"/>
              </a:spcBef>
              <a:defRPr>
                <a:solidFill>
                  <a:srgbClr val="DA0002"/>
                </a:solidFill>
              </a:defRPr>
            </a:lvl5pPr>
            <a:lvl6pPr>
              <a:spcBef>
                <a:spcPts val="0"/>
              </a:spcBef>
              <a:defRPr>
                <a:solidFill>
                  <a:srgbClr val="DA0002"/>
                </a:solidFill>
              </a:defRPr>
            </a:lvl6pPr>
            <a:lvl7pPr>
              <a:spcBef>
                <a:spcPts val="0"/>
              </a:spcBef>
              <a:defRPr>
                <a:solidFill>
                  <a:srgbClr val="DA0002"/>
                </a:solidFill>
              </a:defRPr>
            </a:lvl7pPr>
            <a:lvl8pPr>
              <a:spcBef>
                <a:spcPts val="0"/>
              </a:spcBef>
              <a:defRPr>
                <a:solidFill>
                  <a:srgbClr val="DA0002"/>
                </a:solidFill>
              </a:defRPr>
            </a:lvl8pPr>
            <a:lvl9pPr>
              <a:spcBef>
                <a:spcPts val="0"/>
              </a:spcBef>
              <a:defRPr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25856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http://www.hse.ru/data/2012/01/19/1263884310/logo_%D1%81_hse_black_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13"/>
          <a:stretch/>
        </p:blipFill>
        <p:spPr bwMode="auto">
          <a:xfrm>
            <a:off x="5251342" y="3028431"/>
            <a:ext cx="1840939" cy="140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926" y="2432847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100" dirty="0" err="1">
                <a:latin typeface="Palatino Linotype" panose="02040502050505030304" pitchFamily="18" charset="0"/>
              </a:rPr>
              <a:t>С.Ю.Толдова</a:t>
            </a:r>
            <a:endParaRPr lang="ru-RU" sz="2100" dirty="0">
              <a:latin typeface="Palatino Linotype" panose="02040502050505030304" pitchFamily="18" charset="0"/>
            </a:endParaRPr>
          </a:p>
          <a:p>
            <a:pPr algn="ctr"/>
            <a:r>
              <a:rPr lang="ru-RU" sz="1500" dirty="0">
                <a:latin typeface="Palatino Linotype" panose="02040502050505030304" pitchFamily="18" charset="0"/>
              </a:rPr>
              <a:t>Школа</a:t>
            </a:r>
            <a:r>
              <a:rPr lang="ru-RU" sz="1500" baseline="0" dirty="0">
                <a:latin typeface="Palatino Linotype" panose="02040502050505030304" pitchFamily="18" charset="0"/>
              </a:rPr>
              <a:t> лингвистики</a:t>
            </a:r>
            <a:endParaRPr lang="ru-RU" sz="1500" dirty="0">
              <a:latin typeface="Palatino Linotype" panose="02040502050505030304" pitchFamily="18" charset="0"/>
            </a:endParaRPr>
          </a:p>
        </p:txBody>
      </p:sp>
      <p:pic>
        <p:nvPicPr>
          <p:cNvPr id="6" name="Picture 2" descr="http://www.hse.ru/pubs/lib/data/access/ram/ticket/79/144196565691ca43a1b8670fb6a227fde3c5e8e9a0/cached-thumb-img.29274.0.252964193739569.jp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214"/>
          <a:stretch/>
        </p:blipFill>
        <p:spPr bwMode="auto">
          <a:xfrm>
            <a:off x="-4430" y="-18745"/>
            <a:ext cx="9152860" cy="87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Прямая соединительная линия 6"/>
          <p:cNvCxnSpPr/>
          <p:nvPr/>
        </p:nvCxnSpPr>
        <p:spPr>
          <a:xfrm flipV="1">
            <a:off x="-36512" y="859696"/>
            <a:ext cx="9252520" cy="10118"/>
          </a:xfrm>
          <a:prstGeom prst="line">
            <a:avLst/>
          </a:prstGeom>
          <a:ln w="76200">
            <a:solidFill>
              <a:schemeClr val="tx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2" descr="http://www.hse.ru/pubs/lib/data/access/ram/ticket/79/144196565691ca43a1b8670fb6a227fde3c5e8e9a0/cached-thumb-img.29274.0.252964193739569.jp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81" b="59214"/>
          <a:stretch/>
        </p:blipFill>
        <p:spPr bwMode="auto">
          <a:xfrm>
            <a:off x="0" y="4820334"/>
            <a:ext cx="9148430" cy="32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79513" y="4820334"/>
            <a:ext cx="8712968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25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Высшая Школа Экономики, Москва, 2015</a:t>
            </a:r>
          </a:p>
          <a:p>
            <a:pPr algn="ctr"/>
            <a:r>
              <a:rPr lang="en-US" sz="825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www.hse.ru</a:t>
            </a:r>
            <a:endParaRPr lang="ru-RU" sz="825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-36512" y="4820333"/>
            <a:ext cx="9220438" cy="0"/>
          </a:xfrm>
          <a:prstGeom prst="line">
            <a:avLst/>
          </a:prstGeom>
          <a:ln w="76200">
            <a:solidFill>
              <a:schemeClr val="tx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9" y="2996839"/>
            <a:ext cx="2845077" cy="143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127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s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-60666" y="0"/>
            <a:ext cx="9169170" cy="789552"/>
            <a:chOff x="-56236" y="-24994"/>
            <a:chExt cx="9204666" cy="1211236"/>
          </a:xfrm>
        </p:grpSpPr>
        <p:pic>
          <p:nvPicPr>
            <p:cNvPr id="4" name="Picture 2" descr="http://www.hse.ru/pubs/lib/data/access/ram/ticket/79/144196565691ca43a1b8670fb6a227fde3c5e8e9a0/cached-thumb-img.29274.0.252964193739569.jpg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9214"/>
            <a:stretch/>
          </p:blipFill>
          <p:spPr bwMode="auto">
            <a:xfrm>
              <a:off x="-4430" y="-24994"/>
              <a:ext cx="9152860" cy="1171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Прямая соединительная линия 4"/>
            <p:cNvCxnSpPr/>
            <p:nvPr/>
          </p:nvCxnSpPr>
          <p:spPr>
            <a:xfrm>
              <a:off x="-56236" y="1172752"/>
              <a:ext cx="9204666" cy="1349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96" y="28548"/>
              <a:ext cx="1277464" cy="1096194"/>
            </a:xfrm>
            <a:prstGeom prst="rect">
              <a:avLst/>
            </a:prstGeom>
          </p:spPr>
        </p:pic>
      </p:grpSp>
      <p:pic>
        <p:nvPicPr>
          <p:cNvPr id="7" name="Picture 6" descr="http://www.hse.ru/data/2012/01/19/1263884310/logo_%D1%81_hse_black_e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13"/>
          <a:stretch/>
        </p:blipFill>
        <p:spPr bwMode="auto">
          <a:xfrm>
            <a:off x="8388425" y="141480"/>
            <a:ext cx="636655" cy="48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0568" y="4785997"/>
            <a:ext cx="283921" cy="217172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539750" y="1006078"/>
            <a:ext cx="8140700" cy="367188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971600" y="0"/>
            <a:ext cx="7416824" cy="789552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1" name="Дата 1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A14451B-C9D6-4282-B438-FF0D1A353D96}" type="datetime1">
              <a:rPr lang="en-US" smtClean="0"/>
              <a:t>12/13/2019</a:t>
            </a:fld>
            <a:endParaRPr lang="ru-RU"/>
          </a:p>
        </p:txBody>
      </p:sp>
      <p:sp>
        <p:nvSpPr>
          <p:cNvPr id="12" name="Нижний колонтитул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BC67578-0D47-400E-8B0F-B331D5195F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2294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457200" y="4406308"/>
            <a:ext cx="8229600" cy="519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3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3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3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3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3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3429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3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6858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3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10287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3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13716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3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7175" marR="0" lvl="0" indent="-150495" algn="l" rtl="0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ct val="7000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557213" marR="0" lvl="1" indent="-120968" algn="l" rtl="0">
              <a:spcBef>
                <a:spcPts val="42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Noto Sans Symbols"/>
              <a:buChar char="■"/>
              <a:defRPr sz="21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857250" marR="0" lvl="2" indent="-91439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700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1200150" marR="0" lvl="3" indent="-104775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Noto Sans Symbols"/>
              <a:buChar char="■"/>
              <a:defRPr sz="15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1543050" marR="0" lvl="4" indent="-104775" algn="l" rtl="0">
              <a:spcBef>
                <a:spcPts val="300"/>
              </a:spcBef>
              <a:spcAft>
                <a:spcPts val="0"/>
              </a:spcAft>
              <a:buClr>
                <a:schemeClr val="hlink"/>
              </a:buClr>
              <a:buSzPct val="70000"/>
              <a:buFont typeface="Noto Sans Symbols"/>
              <a:buChar char="■"/>
              <a:defRPr sz="15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dt" idx="10"/>
          </p:nvPr>
        </p:nvSpPr>
        <p:spPr>
          <a:xfrm>
            <a:off x="457201" y="4688682"/>
            <a:ext cx="2133599" cy="357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5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5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5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5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5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5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24003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5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3429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5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4800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5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fld id="{A63BCACD-96EC-4503-8272-316BD081399D}" type="datetime1">
              <a:rPr lang="en-US" smtClean="0"/>
              <a:t>12/13/2019</a:t>
            </a:fld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553201" y="4686300"/>
            <a:ext cx="2133599" cy="3571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algn="r">
              <a:buClr>
                <a:schemeClr val="dk1"/>
              </a:buClr>
              <a:buSzPct val="25000"/>
            </a:pPr>
            <a:fld id="{00000000-1234-1234-1234-123412341234}" type="slidenum">
              <a:rPr lang="en-US" sz="900" smtClean="0">
                <a:solidFill>
                  <a:schemeClr val="dk1"/>
                </a:solidFill>
              </a:rPr>
              <a:pPr algn="r">
                <a:buClr>
                  <a:schemeClr val="dk1"/>
                </a:buClr>
                <a:buSzPct val="25000"/>
              </a:pPr>
              <a:t>‹#›</a:t>
            </a:fld>
            <a:endParaRPr lang="en-US" sz="900">
              <a:solidFill>
                <a:schemeClr val="dk1"/>
              </a:solidFill>
            </a:endParaRPr>
          </a:p>
        </p:txBody>
      </p:sp>
      <p:sp>
        <p:nvSpPr>
          <p:cNvPr id="50" name="Shape 50"/>
          <p:cNvSpPr txBox="1">
            <a:spLocks noGrp="1"/>
          </p:cNvSpPr>
          <p:nvPr>
            <p:ph type="ftr" idx="11"/>
          </p:nvPr>
        </p:nvSpPr>
        <p:spPr>
          <a:xfrm>
            <a:off x="3124200" y="4686300"/>
            <a:ext cx="2895600" cy="357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5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5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5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5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5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5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24003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5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3429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5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4800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5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1566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содержание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2"/>
          <p:cNvSpPr>
            <a:spLocks noGrp="1"/>
          </p:cNvSpPr>
          <p:nvPr>
            <p:ph type="subTitle" idx="1"/>
          </p:nvPr>
        </p:nvSpPr>
        <p:spPr>
          <a:xfrm>
            <a:off x="900000" y="1080000"/>
            <a:ext cx="7344000" cy="621000"/>
          </a:xfrm>
        </p:spPr>
        <p:txBody>
          <a:bodyPr/>
          <a:lstStyle>
            <a:lvl1pPr marL="0" indent="0" algn="l">
              <a:lnSpc>
                <a:spcPts val="2250"/>
              </a:lnSpc>
              <a:buNone/>
              <a:defRPr sz="2700" b="1" i="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10" name="h1"/>
          <p:cNvSpPr>
            <a:spLocks noGrp="1"/>
          </p:cNvSpPr>
          <p:nvPr>
            <p:ph type="title"/>
          </p:nvPr>
        </p:nvSpPr>
        <p:spPr>
          <a:xfrm>
            <a:off x="900000" y="675000"/>
            <a:ext cx="7344000" cy="450131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9" name="Содержимое 8"/>
          <p:cNvSpPr>
            <a:spLocks noGrp="1"/>
          </p:cNvSpPr>
          <p:nvPr>
            <p:ph sz="quarter" idx="11"/>
          </p:nvPr>
        </p:nvSpPr>
        <p:spPr>
          <a:xfrm>
            <a:off x="900000" y="1701000"/>
            <a:ext cx="7344000" cy="28350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</p:txBody>
      </p:sp>
      <p:sp>
        <p:nvSpPr>
          <p:cNvPr id="5" name="number"/>
          <p:cNvSpPr>
            <a:spLocks noGrp="1"/>
          </p:cNvSpPr>
          <p:nvPr>
            <p:ph type="sldNum" sz="quarter" idx="12"/>
          </p:nvPr>
        </p:nvSpPr>
        <p:spPr>
          <a:xfrm>
            <a:off x="900113" y="4670823"/>
            <a:ext cx="2133600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BEEB26-2879-4DF3-B5C6-001DE47A00A1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785628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323850" y="250032"/>
            <a:ext cx="6696074" cy="809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290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8580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2870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60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4601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68" r:id="rId7"/>
    <p:sldLayoutId id="2147483669" r:id="rId8"/>
    <p:sldLayoutId id="2147483684" r:id="rId9"/>
    <p:sldLayoutId id="2147483685" r:id="rId10"/>
  </p:sldLayoutIdLst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 noChangeAspect="1"/>
          </p:cNvSpPr>
          <p:nvPr>
            <p:ph type="title"/>
          </p:nvPr>
        </p:nvSpPr>
        <p:spPr bwMode="auto">
          <a:xfrm>
            <a:off x="900114" y="675085"/>
            <a:ext cx="7343775" cy="1039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Заголовок темы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900114" y="1762125"/>
            <a:ext cx="7343775" cy="270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Основной текст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4"/>
          </p:nvPr>
        </p:nvSpPr>
        <p:spPr>
          <a:xfrm>
            <a:off x="900113" y="4670822"/>
            <a:ext cx="2376487" cy="2702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500" baseline="0" smtClean="0">
                <a:solidFill>
                  <a:schemeClr val="tx1"/>
                </a:solidFill>
                <a:latin typeface="Calibri" pitchFamily="34" charset="0"/>
                <a:cs typeface="+mn-cs"/>
              </a:defRPr>
            </a:lvl1pPr>
          </a:lstStyle>
          <a:p>
            <a:pPr>
              <a:defRPr/>
            </a:pPr>
            <a:fld id="{84A76EDF-C142-472B-B2C9-B71DB6CA1354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7098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</p:sldLayoutIdLst>
  <p:transition>
    <p:fade/>
  </p:transition>
  <p:hf hdr="0" ftr="0"/>
  <p:txStyles>
    <p:titleStyle>
      <a:lvl1pPr algn="l" rtl="0" fontAlgn="base">
        <a:lnSpc>
          <a:spcPts val="3000"/>
        </a:lnSpc>
        <a:spcBef>
          <a:spcPct val="0"/>
        </a:spcBef>
        <a:spcAft>
          <a:spcPct val="0"/>
        </a:spcAft>
        <a:defRPr sz="3150" kern="1200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algn="l" rtl="0" fontAlgn="base">
        <a:lnSpc>
          <a:spcPts val="3000"/>
        </a:lnSpc>
        <a:spcBef>
          <a:spcPct val="0"/>
        </a:spcBef>
        <a:spcAft>
          <a:spcPct val="0"/>
        </a:spcAft>
        <a:defRPr sz="3150">
          <a:solidFill>
            <a:schemeClr val="tx1"/>
          </a:solidFill>
          <a:latin typeface="Calibri" pitchFamily="34" charset="0"/>
        </a:defRPr>
      </a:lvl2pPr>
      <a:lvl3pPr algn="l" rtl="0" fontAlgn="base">
        <a:lnSpc>
          <a:spcPts val="3000"/>
        </a:lnSpc>
        <a:spcBef>
          <a:spcPct val="0"/>
        </a:spcBef>
        <a:spcAft>
          <a:spcPct val="0"/>
        </a:spcAft>
        <a:defRPr sz="3150">
          <a:solidFill>
            <a:schemeClr val="tx1"/>
          </a:solidFill>
          <a:latin typeface="Calibri" pitchFamily="34" charset="0"/>
        </a:defRPr>
      </a:lvl3pPr>
      <a:lvl4pPr algn="l" rtl="0" fontAlgn="base">
        <a:lnSpc>
          <a:spcPts val="3000"/>
        </a:lnSpc>
        <a:spcBef>
          <a:spcPct val="0"/>
        </a:spcBef>
        <a:spcAft>
          <a:spcPct val="0"/>
        </a:spcAft>
        <a:defRPr sz="3150">
          <a:solidFill>
            <a:schemeClr val="tx1"/>
          </a:solidFill>
          <a:latin typeface="Calibri" pitchFamily="34" charset="0"/>
        </a:defRPr>
      </a:lvl4pPr>
      <a:lvl5pPr algn="l" rtl="0" fontAlgn="base">
        <a:lnSpc>
          <a:spcPts val="3000"/>
        </a:lnSpc>
        <a:spcBef>
          <a:spcPct val="0"/>
        </a:spcBef>
        <a:spcAft>
          <a:spcPct val="0"/>
        </a:spcAft>
        <a:defRPr sz="3150">
          <a:solidFill>
            <a:schemeClr val="tx1"/>
          </a:solidFill>
          <a:latin typeface="Calibri" pitchFamily="34" charset="0"/>
        </a:defRPr>
      </a:lvl5pPr>
      <a:lvl6pPr marL="342900" algn="l" rtl="0" fontAlgn="base">
        <a:lnSpc>
          <a:spcPts val="3000"/>
        </a:lnSpc>
        <a:spcBef>
          <a:spcPct val="0"/>
        </a:spcBef>
        <a:spcAft>
          <a:spcPct val="0"/>
        </a:spcAft>
        <a:defRPr sz="3150">
          <a:solidFill>
            <a:schemeClr val="tx1"/>
          </a:solidFill>
          <a:latin typeface="Calibri" pitchFamily="34" charset="0"/>
        </a:defRPr>
      </a:lvl6pPr>
      <a:lvl7pPr marL="685800" algn="l" rtl="0" fontAlgn="base">
        <a:lnSpc>
          <a:spcPts val="3000"/>
        </a:lnSpc>
        <a:spcBef>
          <a:spcPct val="0"/>
        </a:spcBef>
        <a:spcAft>
          <a:spcPct val="0"/>
        </a:spcAft>
        <a:defRPr sz="3150">
          <a:solidFill>
            <a:schemeClr val="tx1"/>
          </a:solidFill>
          <a:latin typeface="Calibri" pitchFamily="34" charset="0"/>
        </a:defRPr>
      </a:lvl7pPr>
      <a:lvl8pPr marL="1028700" algn="l" rtl="0" fontAlgn="base">
        <a:lnSpc>
          <a:spcPts val="3000"/>
        </a:lnSpc>
        <a:spcBef>
          <a:spcPct val="0"/>
        </a:spcBef>
        <a:spcAft>
          <a:spcPct val="0"/>
        </a:spcAft>
        <a:defRPr sz="3150">
          <a:solidFill>
            <a:schemeClr val="tx1"/>
          </a:solidFill>
          <a:latin typeface="Calibri" pitchFamily="34" charset="0"/>
        </a:defRPr>
      </a:lvl8pPr>
      <a:lvl9pPr marL="1371600" algn="l" rtl="0" fontAlgn="base">
        <a:lnSpc>
          <a:spcPts val="3000"/>
        </a:lnSpc>
        <a:spcBef>
          <a:spcPct val="0"/>
        </a:spcBef>
        <a:spcAft>
          <a:spcPct val="0"/>
        </a:spcAft>
        <a:defRPr sz="3150">
          <a:solidFill>
            <a:schemeClr val="tx1"/>
          </a:solidFill>
          <a:latin typeface="Calibri" pitchFamily="34" charset="0"/>
        </a:defRPr>
      </a:lvl9pPr>
    </p:titleStyle>
    <p:bodyStyle>
      <a:lvl1pPr algn="l" rtl="0" fontAlgn="base">
        <a:lnSpc>
          <a:spcPts val="2100"/>
        </a:lnSpc>
        <a:spcBef>
          <a:spcPct val="0"/>
        </a:spcBef>
        <a:spcAft>
          <a:spcPts val="1800"/>
        </a:spcAft>
        <a:buFont typeface="Arial" charset="0"/>
        <a:defRPr sz="1875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377429" indent="-377429" algn="l" rtl="0" fontAlgn="base">
        <a:lnSpc>
          <a:spcPts val="1725"/>
        </a:lnSpc>
        <a:spcBef>
          <a:spcPct val="0"/>
        </a:spcBef>
        <a:spcAft>
          <a:spcPts val="1800"/>
        </a:spcAft>
        <a:buSzPct val="100000"/>
        <a:buFont typeface="Arial" charset="0"/>
        <a:buChar char="—"/>
        <a:tabLst>
          <a:tab pos="673894" algn="l"/>
        </a:tabLst>
        <a:defRPr sz="1875" kern="1200">
          <a:solidFill>
            <a:schemeClr val="tx1"/>
          </a:solidFill>
          <a:latin typeface="+mn-lt"/>
          <a:ea typeface="+mn-ea"/>
          <a:cs typeface="+mn-cs"/>
        </a:defRPr>
      </a:lvl2pPr>
      <a:lvl3pPr marL="404813" indent="404813" algn="l" rtl="0" fontAlgn="base">
        <a:lnSpc>
          <a:spcPts val="1500"/>
        </a:lnSpc>
        <a:spcBef>
          <a:spcPct val="0"/>
        </a:spcBef>
        <a:spcAft>
          <a:spcPts val="1350"/>
        </a:spcAft>
        <a:buFont typeface="Arial" charset="0"/>
        <a:buChar char="—"/>
        <a:defRPr sz="1725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079897" indent="-269081" algn="l" rtl="0" fontAlgn="base">
        <a:spcBef>
          <a:spcPct val="0"/>
        </a:spcBef>
        <a:spcAft>
          <a:spcPts val="45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16B3C-418B-4A70-BC7B-95C049A81A84}" type="datetime1">
              <a:rPr lang="en-US" smtClean="0"/>
              <a:t>12/13/2019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29FF50-1EFD-45A3-96C7-A2187C172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095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lweb.org/anthology/W17-1412.pdf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gfl.cs.ru.nl/" TargetMode="External"/><Relationship Id="rId2" Type="http://schemas.openxmlformats.org/officeDocument/2006/relationships/hyperlink" Target="http://gate.ac.uk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lck.ru/4JKhe" TargetMode="External"/><Relationship Id="rId4" Type="http://schemas.openxmlformats.org/officeDocument/2006/relationships/hyperlink" Target="http://www.lspl.ru/index.php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kaon2.semanticweb.org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hcs.science.uva.nl/projects/kads22/index.html" TargetMode="Externa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ralleldots.com/named-entity-recognition" TargetMode="External"/><Relationship Id="rId13" Type="http://schemas.openxmlformats.org/officeDocument/2006/relationships/hyperlink" Target="http://pullenti.ru/?AspxAutoDetectCookieSupport=1" TargetMode="External"/><Relationship Id="rId18" Type="http://schemas.openxmlformats.org/officeDocument/2006/relationships/hyperlink" Target="http://www.rco.ru/?page_id=3554" TargetMode="External"/><Relationship Id="rId3" Type="http://schemas.openxmlformats.org/officeDocument/2006/relationships/hyperlink" Target="https://nlp.stanford.edu/software/CRF-NER.shtml" TargetMode="External"/><Relationship Id="rId21" Type="http://schemas.openxmlformats.org/officeDocument/2006/relationships/hyperlink" Target="https://tech.yandex.ru/tomita/" TargetMode="External"/><Relationship Id="rId7" Type="http://schemas.openxmlformats.org/officeDocument/2006/relationships/hyperlink" Target="https://cloud.google.com/natural-language/" TargetMode="External"/><Relationship Id="rId12" Type="http://schemas.openxmlformats.org/officeDocument/2006/relationships/hyperlink" Target="https://dadata.ru/" TargetMode="External"/><Relationship Id="rId17" Type="http://schemas.openxmlformats.org/officeDocument/2006/relationships/hyperlink" Target="http://www.promt.ru/press/news/57586/" TargetMode="External"/><Relationship Id="rId2" Type="http://schemas.openxmlformats.org/officeDocument/2006/relationships/hyperlink" Target="https://spacy.io/" TargetMode="External"/><Relationship Id="rId16" Type="http://schemas.openxmlformats.org/officeDocument/2006/relationships/hyperlink" Target="http://eurekaengine.ru/" TargetMode="External"/><Relationship Id="rId20" Type="http://schemas.openxmlformats.org/officeDocument/2006/relationships/hyperlink" Target="http://www.ixlab.ru/site/onwork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it-nlp/MITIE" TargetMode="External"/><Relationship Id="rId11" Type="http://schemas.openxmlformats.org/officeDocument/2006/relationships/hyperlink" Target="https://www.textrazor.com/" TargetMode="External"/><Relationship Id="rId24" Type="http://schemas.openxmlformats.org/officeDocument/2006/relationships/hyperlink" Target="http://docs.deeppavlov.ai/en/master/features/models/ner.html" TargetMode="External"/><Relationship Id="rId5" Type="http://schemas.openxmlformats.org/officeDocument/2006/relationships/hyperlink" Target="http://www.nltk.org/" TargetMode="External"/><Relationship Id="rId15" Type="http://schemas.openxmlformats.org/officeDocument/2006/relationships/hyperlink" Target="http://dictum.ru/ru/named-entities-extraction/blog" TargetMode="External"/><Relationship Id="rId23" Type="http://schemas.openxmlformats.org/officeDocument/2006/relationships/hyperlink" Target="https://github.com/natasha/" TargetMode="External"/><Relationship Id="rId10" Type="http://schemas.openxmlformats.org/officeDocument/2006/relationships/hyperlink" Target="https://www.basistech.com/text-analytics/rosette/entity-extractor/" TargetMode="External"/><Relationship Id="rId19" Type="http://schemas.openxmlformats.org/officeDocument/2006/relationships/hyperlink" Target="http://www.aot.ru/" TargetMode="External"/><Relationship Id="rId4" Type="http://schemas.openxmlformats.org/officeDocument/2006/relationships/hyperlink" Target="https://opennlp.apache.org/" TargetMode="External"/><Relationship Id="rId9" Type="http://schemas.openxmlformats.org/officeDocument/2006/relationships/hyperlink" Target="https://aylien.com/text-api/" TargetMode="External"/><Relationship Id="rId14" Type="http://schemas.openxmlformats.org/officeDocument/2006/relationships/hyperlink" Target="https://www.abbyy.com/ru-ru/infoextractor/" TargetMode="External"/><Relationship Id="rId22" Type="http://schemas.openxmlformats.org/officeDocument/2006/relationships/hyperlink" Target="https://github.com/deepmipt/ner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lang="ru" sz="36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Извлечение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lang="ru" sz="36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именованных сущностей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807DC-D930-4740-B4BB-8B7FE56E03A2}" type="datetime1">
              <a:rPr lang="en-US" smtClean="0"/>
              <a:t>12/13/2019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9FF50-1EFD-45A3-96C7-A2187C172436}" type="slidenum">
              <a:rPr lang="en-US" smtClean="0"/>
              <a:t>1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30950" y="38448"/>
            <a:ext cx="8282099" cy="72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Georgia"/>
              <a:buNone/>
            </a:pPr>
            <a:r>
              <a:rPr lang="en-US" sz="3000" i="0" u="none" strike="noStrike" cap="none" dirty="0" smtClean="0">
                <a:solidFill>
                  <a:schemeClr val="dk1"/>
                </a:solidFill>
                <a:ea typeface="Georgia"/>
                <a:sym typeface="Georgia"/>
              </a:rPr>
              <a:t>1.</a:t>
            </a:r>
            <a:r>
              <a:rPr lang="ru-RU" sz="3000" i="0" u="none" strike="noStrike" cap="none" dirty="0" smtClean="0">
                <a:solidFill>
                  <a:schemeClr val="dk1"/>
                </a:solidFill>
                <a:ea typeface="Georgia"/>
                <a:sym typeface="Georgia"/>
              </a:rPr>
              <a:t>1</a:t>
            </a:r>
            <a:r>
              <a:rPr lang="en-US" sz="3000" i="0" u="none" strike="noStrike" cap="none" dirty="0" smtClean="0">
                <a:solidFill>
                  <a:schemeClr val="dk1"/>
                </a:solidFill>
                <a:ea typeface="Georgia"/>
                <a:sym typeface="Georgia"/>
              </a:rPr>
              <a:t>. </a:t>
            </a:r>
            <a:r>
              <a:rPr lang="ru" sz="3000" i="0" u="none" strike="noStrike" cap="none" dirty="0">
                <a:solidFill>
                  <a:schemeClr val="dk1"/>
                </a:solidFill>
                <a:ea typeface="Georgia"/>
                <a:sym typeface="Georgia"/>
              </a:rPr>
              <a:t>Тип сущности</a:t>
            </a:r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235275" y="765050"/>
            <a:ext cx="8282099" cy="4204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ru" sz="2200" b="0" i="0" u="none" strike="noStrike" cap="none" dirty="0">
                <a:solidFill>
                  <a:schemeClr val="dk1"/>
                </a:solidFill>
                <a:ea typeface="Georgia"/>
                <a:sym typeface="Georgia"/>
              </a:rPr>
              <a:t>Named в “Named Entity” говорит о том, что задача ограничена поиском сущностей, на которые указывают строгие указатели, в частности имена собственные;</a:t>
            </a:r>
          </a:p>
          <a:p>
            <a:pPr marL="457200" marR="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ru" sz="2200" b="0" i="0" u="none" strike="noStrike" cap="none" dirty="0">
                <a:solidFill>
                  <a:schemeClr val="dk1"/>
                </a:solidFill>
                <a:ea typeface="Georgia"/>
                <a:sym typeface="Georgia"/>
              </a:rPr>
              <a:t>enamex:"persons" , "locations" , "organizations“;</a:t>
            </a:r>
          </a:p>
          <a:p>
            <a:pPr marL="457200" marR="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ru" sz="2200" b="0" i="0" u="none" strike="noStrike" cap="none" dirty="0">
                <a:solidFill>
                  <a:schemeClr val="dk1"/>
                </a:solidFill>
                <a:ea typeface="Georgia"/>
                <a:sym typeface="Georgia"/>
              </a:rPr>
              <a:t>timex: date time, etc </a:t>
            </a:r>
          </a:p>
          <a:p>
            <a:pPr marL="457200" marR="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ru" sz="2200" b="0" i="0" u="none" strike="noStrike" cap="none" dirty="0">
                <a:solidFill>
                  <a:schemeClr val="dk1"/>
                </a:solidFill>
                <a:ea typeface="Georgia"/>
                <a:sym typeface="Georgia"/>
              </a:rPr>
              <a:t>marginal: project name, e-mail adress,film;</a:t>
            </a:r>
          </a:p>
          <a:p>
            <a:pPr marL="457200" marR="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ru" sz="2200" b="0" i="0" u="none" strike="noStrike" cap="none" dirty="0">
                <a:solidFill>
                  <a:schemeClr val="dk1"/>
                </a:solidFill>
                <a:ea typeface="Georgia"/>
                <a:sym typeface="Georgia"/>
              </a:rPr>
              <a:t>В нескольких недавних работах кол-во типов было огромно - open domain</a:t>
            </a:r>
          </a:p>
        </p:txBody>
      </p:sp>
    </p:spTree>
    <p:extLst>
      <p:ext uri="{BB962C8B-B14F-4D97-AF65-F5344CB8AC3E}">
        <p14:creationId xmlns:p14="http://schemas.microsoft.com/office/powerpoint/2010/main" val="3962403893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304522" y="142322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l">
              <a:buClr>
                <a:schemeClr val="dk2"/>
              </a:buClr>
              <a:buSzPct val="25000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1.2. </a:t>
            </a:r>
            <a:r>
              <a:rPr lang="en-US" b="0" dirty="0" err="1">
                <a:latin typeface="Calibri" panose="020F0502020204030204" pitchFamily="34" charset="0"/>
                <a:cs typeface="Calibri" panose="020F0502020204030204" pitchFamily="34" charset="0"/>
              </a:rPr>
              <a:t>Мотивация</a:t>
            </a: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07375" y="999572"/>
            <a:ext cx="7427546" cy="395588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42900" indent="-342900"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sz="2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Пополнение</a:t>
            </a:r>
            <a:r>
              <a:rPr lang="en-US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баз</a:t>
            </a:r>
            <a:r>
              <a:rPr lang="en-US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данных</a:t>
            </a:r>
            <a:r>
              <a:rPr lang="en-US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 (и </a:t>
            </a:r>
            <a:r>
              <a:rPr lang="en-US" sz="2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баз</a:t>
            </a:r>
            <a:r>
              <a:rPr lang="en-US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знаний</a:t>
            </a:r>
            <a:r>
              <a:rPr lang="en-US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sz="2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Получение</a:t>
            </a:r>
            <a:r>
              <a:rPr lang="en-US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входных</a:t>
            </a:r>
            <a:r>
              <a:rPr lang="en-US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данных</a:t>
            </a:r>
            <a:r>
              <a:rPr lang="en-US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для</a:t>
            </a:r>
            <a:r>
              <a:rPr lang="en-US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работы</a:t>
            </a:r>
            <a:r>
              <a:rPr lang="en-US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других</a:t>
            </a:r>
            <a:r>
              <a:rPr lang="en-US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систем</a:t>
            </a:r>
            <a:endParaRPr lang="ru-RU" sz="2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642938" lvl="1" indent="-342900">
              <a:buClrTx/>
              <a:buFont typeface="Courier New" panose="02070309020205020404" pitchFamily="49" charset="0"/>
              <a:buChar char="o"/>
            </a:pPr>
            <a:r>
              <a:rPr lang="ru-RU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например: аналитика по </a:t>
            </a:r>
            <a:r>
              <a:rPr lang="ru-RU" sz="2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упоминаемости</a:t>
            </a:r>
            <a:r>
              <a:rPr lang="ru-RU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 персоны; </a:t>
            </a:r>
            <a:r>
              <a:rPr lang="ru-RU" sz="2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перосна</a:t>
            </a:r>
            <a:r>
              <a:rPr lang="ru-RU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 дня…</a:t>
            </a:r>
            <a:endParaRPr lang="en-US" sz="2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sz="2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Привлечение</a:t>
            </a:r>
            <a:r>
              <a:rPr lang="en-US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внимания</a:t>
            </a:r>
            <a:r>
              <a:rPr lang="en-US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эксперта</a:t>
            </a:r>
            <a:r>
              <a:rPr lang="en-US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 к </a:t>
            </a:r>
            <a:r>
              <a:rPr lang="en-US" sz="2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значимым</a:t>
            </a:r>
            <a:r>
              <a:rPr lang="en-US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аспектам</a:t>
            </a:r>
            <a:r>
              <a:rPr lang="en-US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информации</a:t>
            </a:r>
            <a:endParaRPr lang="ru-RU" sz="2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642938" lvl="1" indent="-342900">
              <a:buClrTx/>
              <a:buFont typeface="Courier New" panose="02070309020205020404" pitchFamily="49" charset="0"/>
              <a:buChar char="o"/>
            </a:pPr>
            <a:r>
              <a:rPr lang="ru-RU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например, рабочее место журналиста; подсветка в новостных текстах</a:t>
            </a:r>
          </a:p>
          <a:p>
            <a:pPr marL="642938" lvl="1" indent="-342900">
              <a:buClrTx/>
              <a:buFont typeface="Courier New" panose="02070309020205020404" pitchFamily="49" charset="0"/>
              <a:buChar char="o"/>
            </a:pPr>
            <a:r>
              <a:rPr lang="ru-RU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полный семантический </a:t>
            </a:r>
            <a:r>
              <a:rPr lang="ru-RU" sz="2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тегинг</a:t>
            </a:r>
            <a:r>
              <a:rPr lang="ru-RU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: быстрое чтение</a:t>
            </a:r>
          </a:p>
          <a:p>
            <a:pPr marL="642938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57175"/>
            <a:endParaRPr lang="en-US" sz="2200" dirty="0"/>
          </a:p>
          <a:p>
            <a:pPr indent="-257175">
              <a:buNone/>
            </a:pPr>
            <a:endParaRPr sz="22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DC6C289-6718-42B1-A970-7814DCA33B44}" type="datetime1">
              <a:rPr lang="en-US" smtClean="0"/>
              <a:t>12/13/2019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Clr>
                <a:schemeClr val="dk1"/>
              </a:buClr>
              <a:buSzPct val="25000"/>
            </a:pPr>
            <a:fld id="{00000000-1234-1234-1234-123412341234}" type="slidenum">
              <a:rPr lang="en-US" sz="900" smtClean="0">
                <a:solidFill>
                  <a:schemeClr val="dk1"/>
                </a:solidFill>
              </a:rPr>
              <a:pPr algn="r">
                <a:buClr>
                  <a:schemeClr val="dk1"/>
                </a:buClr>
                <a:buSzPct val="25000"/>
              </a:pPr>
              <a:t>11</a:t>
            </a:fld>
            <a:endParaRPr lang="en-US" sz="9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68145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359861" y="999572"/>
            <a:ext cx="7675060" cy="3289259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642938" lvl="1" indent="-342900">
              <a:buClrTx/>
              <a:buSzPct val="90000"/>
              <a:buFont typeface="Arial" panose="020B0604020202020204" pitchFamily="34" charset="0"/>
              <a:buChar char="•"/>
            </a:pP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Информационный поиск</a:t>
            </a:r>
          </a:p>
          <a:p>
            <a:pPr marL="642938" lvl="1" indent="-342900">
              <a:buClrTx/>
              <a:buSzPct val="90000"/>
              <a:buFont typeface="Arial" panose="020B0604020202020204" pitchFamily="34" charset="0"/>
              <a:buChar char="•"/>
            </a:pP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Аналитика контента</a:t>
            </a:r>
          </a:p>
          <a:p>
            <a:pPr marL="642938" lvl="1" indent="-342900">
              <a:buClrTx/>
              <a:buSzPct val="90000"/>
              <a:buFont typeface="Arial" panose="020B0604020202020204" pitchFamily="34" charset="0"/>
              <a:buChar char="•"/>
            </a:pP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Вопросно-ответные системы</a:t>
            </a:r>
          </a:p>
          <a:p>
            <a:pPr marL="642938" lvl="1" indent="-342900">
              <a:buClrTx/>
              <a:buSzPct val="90000"/>
              <a:buFont typeface="Arial" panose="020B0604020202020204" pitchFamily="34" charset="0"/>
              <a:buChar char="•"/>
            </a:pP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Пополнение онтологий</a:t>
            </a:r>
          </a:p>
          <a:p>
            <a:pPr marL="642938" lvl="1" indent="-342900">
              <a:buClrTx/>
              <a:buSzPct val="90000"/>
              <a:buFont typeface="Arial" panose="020B0604020202020204" pitchFamily="34" charset="0"/>
              <a:buChar char="•"/>
            </a:pP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Машинный перевод</a:t>
            </a:r>
          </a:p>
          <a:p>
            <a:pPr marL="642938" lvl="1" indent="-342900">
              <a:buClrTx/>
              <a:buSzPct val="90000"/>
              <a:buFont typeface="Arial" panose="020B0604020202020204" pitchFamily="34" charset="0"/>
              <a:buChar char="•"/>
            </a:pP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Улучшение качества рубрикации и кластеризации текстов (например, в новостных </a:t>
            </a:r>
            <a:r>
              <a:rPr lang="ru-RU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агрегаторах</a:t>
            </a: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indent="-257175"/>
            <a:endParaRPr lang="en-US" dirty="0"/>
          </a:p>
          <a:p>
            <a:pPr indent="-257175">
              <a:buNone/>
            </a:pPr>
            <a:endParaRPr dirty="0"/>
          </a:p>
        </p:txBody>
      </p:sp>
      <p:sp>
        <p:nvSpPr>
          <p:cNvPr id="5" name="Shape 129"/>
          <p:cNvSpPr txBox="1">
            <a:spLocks noGrp="1"/>
          </p:cNvSpPr>
          <p:nvPr>
            <p:ph type="title"/>
          </p:nvPr>
        </p:nvSpPr>
        <p:spPr>
          <a:xfrm>
            <a:off x="304522" y="142322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l">
              <a:buClr>
                <a:schemeClr val="dk2"/>
              </a:buClr>
              <a:buSzPct val="25000"/>
            </a:pPr>
            <a:r>
              <a:rPr lang="ru-RU" b="0" dirty="0">
                <a:latin typeface="Calibri" panose="020F0502020204030204" pitchFamily="34" charset="0"/>
                <a:cs typeface="Calibri" panose="020F0502020204030204" pitchFamily="34" charset="0"/>
              </a:rPr>
              <a:t>1.2. </a:t>
            </a:r>
            <a:r>
              <a:rPr lang="en-US" b="0" dirty="0" err="1">
                <a:latin typeface="Calibri" panose="020F0502020204030204" pitchFamily="34" charset="0"/>
                <a:cs typeface="Calibri" panose="020F0502020204030204" pitchFamily="34" charset="0"/>
              </a:rPr>
              <a:t>Мотивация</a:t>
            </a: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464E7B3-3418-4973-8F4D-04A9F04C890F}" type="datetime1">
              <a:rPr lang="en-US" smtClean="0"/>
              <a:t>12/13/2019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Clr>
                <a:schemeClr val="dk1"/>
              </a:buClr>
              <a:buSzPct val="25000"/>
            </a:pPr>
            <a:fld id="{00000000-1234-1234-1234-123412341234}" type="slidenum">
              <a:rPr lang="en-US" sz="900" smtClean="0">
                <a:solidFill>
                  <a:schemeClr val="dk1"/>
                </a:solidFill>
              </a:rPr>
              <a:pPr algn="r">
                <a:buClr>
                  <a:schemeClr val="dk1"/>
                </a:buClr>
                <a:buSzPct val="25000"/>
              </a:pPr>
              <a:t>12</a:t>
            </a:fld>
            <a:endParaRPr lang="en-US" sz="9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985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30" name="Подзаголовок 3"/>
          <p:cNvSpPr>
            <a:spLocks/>
          </p:cNvSpPr>
          <p:nvPr/>
        </p:nvSpPr>
        <p:spPr bwMode="auto">
          <a:xfrm>
            <a:off x="1300118" y="2002867"/>
            <a:ext cx="5507831" cy="621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>
              <a:lnSpc>
                <a:spcPts val="2250"/>
              </a:lnSpc>
              <a:spcAft>
                <a:spcPts val="1800"/>
              </a:spcAft>
            </a:pPr>
            <a:r>
              <a:rPr lang="ru-RU" sz="2700" b="1" dirty="0">
                <a:latin typeface="Calibri" pitchFamily="34" charset="0"/>
              </a:rPr>
              <a:t>В проекте </a:t>
            </a:r>
            <a:r>
              <a:rPr lang="ru-RU" sz="2700" b="1" dirty="0" err="1">
                <a:latin typeface="Calibri" pitchFamily="34" charset="0"/>
              </a:rPr>
              <a:t>Яндекс.Работа</a:t>
            </a:r>
            <a:endParaRPr lang="ru-RU" sz="2700" b="1" dirty="0">
              <a:latin typeface="Calibri" pitchFamily="34" charset="0"/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1093843" y="1426363"/>
            <a:ext cx="6750750" cy="3678622"/>
            <a:chOff x="1223628" y="675085"/>
            <a:chExt cx="6750750" cy="3678622"/>
          </a:xfrm>
        </p:grpSpPr>
        <p:pic>
          <p:nvPicPr>
            <p:cNvPr id="129037" name="Picture 1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3628" y="1714500"/>
              <a:ext cx="5007769" cy="1714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9031" name="Заголовок 2"/>
            <p:cNvSpPr>
              <a:spLocks/>
            </p:cNvSpPr>
            <p:nvPr/>
          </p:nvSpPr>
          <p:spPr bwMode="auto">
            <a:xfrm>
              <a:off x="1818085" y="675085"/>
              <a:ext cx="5507831" cy="450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>
                <a:lnSpc>
                  <a:spcPts val="3000"/>
                </a:lnSpc>
              </a:pPr>
              <a:r>
                <a:rPr lang="ru-RU" sz="3150" dirty="0">
                  <a:latin typeface="Calibri" pitchFamily="34" charset="0"/>
                </a:rPr>
                <a:t>Извлечение фактов в Яндексе</a:t>
              </a:r>
            </a:p>
          </p:txBody>
        </p:sp>
        <p:sp>
          <p:nvSpPr>
            <p:cNvPr id="129034" name="Oval 10"/>
            <p:cNvSpPr>
              <a:spLocks noChangeArrowheads="1"/>
            </p:cNvSpPr>
            <p:nvPr/>
          </p:nvSpPr>
          <p:spPr bwMode="auto">
            <a:xfrm>
              <a:off x="2303749" y="2679762"/>
              <a:ext cx="2585423" cy="323850"/>
            </a:xfrm>
            <a:prstGeom prst="ellips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sz="1050"/>
            </a:p>
          </p:txBody>
        </p:sp>
        <p:sp>
          <p:nvSpPr>
            <p:cNvPr id="129035" name="Oval 11"/>
            <p:cNvSpPr>
              <a:spLocks noChangeArrowheads="1"/>
            </p:cNvSpPr>
            <p:nvPr/>
          </p:nvSpPr>
          <p:spPr bwMode="auto">
            <a:xfrm>
              <a:off x="2303748" y="2085696"/>
              <a:ext cx="1296144" cy="161925"/>
            </a:xfrm>
            <a:prstGeom prst="ellips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sz="1050"/>
            </a:p>
          </p:txBody>
        </p:sp>
        <p:pic>
          <p:nvPicPr>
            <p:cNvPr id="129039" name="Picture 1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8428" y="1167594"/>
              <a:ext cx="1885950" cy="3186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5760132" y="1079898"/>
              <a:ext cx="1944216" cy="627664"/>
            </a:xfrm>
            <a:prstGeom prst="ellips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sz="1050"/>
            </a:p>
          </p:txBody>
        </p:sp>
        <p:sp>
          <p:nvSpPr>
            <p:cNvPr id="14" name="Oval 11"/>
            <p:cNvSpPr>
              <a:spLocks noChangeArrowheads="1"/>
            </p:cNvSpPr>
            <p:nvPr/>
          </p:nvSpPr>
          <p:spPr bwMode="auto">
            <a:xfrm>
              <a:off x="5874432" y="3327834"/>
              <a:ext cx="1944216" cy="627664"/>
            </a:xfrm>
            <a:prstGeom prst="ellips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sz="1050"/>
            </a:p>
          </p:txBody>
        </p:sp>
        <p:cxnSp>
          <p:nvCxnSpPr>
            <p:cNvPr id="15" name="Прямая со стрелкой 14"/>
            <p:cNvCxnSpPr>
              <a:stCxn id="129035" idx="7"/>
              <a:endCxn id="14" idx="1"/>
            </p:cNvCxnSpPr>
            <p:nvPr/>
          </p:nvCxnSpPr>
          <p:spPr>
            <a:xfrm>
              <a:off x="3410076" y="2109410"/>
              <a:ext cx="2749080" cy="1310344"/>
            </a:xfrm>
            <a:prstGeom prst="straightConnector1">
              <a:avLst/>
            </a:prstGeom>
            <a:ln w="25400" cmpd="sng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/>
            <p:cNvCxnSpPr>
              <a:endCxn id="13" idx="2"/>
            </p:cNvCxnSpPr>
            <p:nvPr/>
          </p:nvCxnSpPr>
          <p:spPr>
            <a:xfrm flipV="1">
              <a:off x="3599892" y="1393729"/>
              <a:ext cx="2160240" cy="1286033"/>
            </a:xfrm>
            <a:prstGeom prst="straightConnector1">
              <a:avLst/>
            </a:prstGeom>
            <a:ln w="25400" cmpd="sng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hape 129"/>
          <p:cNvSpPr txBox="1">
            <a:spLocks noGrp="1"/>
          </p:cNvSpPr>
          <p:nvPr>
            <p:ph type="title"/>
          </p:nvPr>
        </p:nvSpPr>
        <p:spPr>
          <a:xfrm>
            <a:off x="635749" y="221172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Clr>
                <a:schemeClr val="dk2"/>
              </a:buClr>
              <a:buSzPct val="25000"/>
            </a:pPr>
            <a:r>
              <a:rPr lang="en-US" b="0" dirty="0"/>
              <a:t>1.2. </a:t>
            </a:r>
            <a:r>
              <a:rPr lang="en-US" b="0" dirty="0" err="1"/>
              <a:t>Мотивация</a:t>
            </a:r>
            <a:endParaRPr lang="en-US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BEEB26-2879-4DF3-B5C6-001DE47A00A1}" type="slidenum">
              <a:rPr lang="ru-RU" smtClean="0"/>
              <a:pPr>
                <a:defRPr/>
              </a:pPr>
              <a:t>13</a:t>
            </a:fld>
            <a:endParaRPr lang="ru-RU" dirty="0"/>
          </a:p>
        </p:txBody>
      </p:sp>
      <p:grpSp>
        <p:nvGrpSpPr>
          <p:cNvPr id="17" name="Group 16"/>
          <p:cNvGrpSpPr/>
          <p:nvPr/>
        </p:nvGrpSpPr>
        <p:grpSpPr>
          <a:xfrm>
            <a:off x="2889233" y="4216492"/>
            <a:ext cx="2094162" cy="817517"/>
            <a:chOff x="3668796" y="2668930"/>
            <a:chExt cx="2094162" cy="817517"/>
          </a:xfrm>
        </p:grpSpPr>
        <p:sp>
          <p:nvSpPr>
            <p:cNvPr id="19" name="Rounded Rectangle 18"/>
            <p:cNvSpPr/>
            <p:nvPr/>
          </p:nvSpPr>
          <p:spPr>
            <a:xfrm>
              <a:off x="3668796" y="2668930"/>
              <a:ext cx="2094162" cy="81751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Содержимое 4"/>
            <p:cNvSpPr>
              <a:spLocks/>
            </p:cNvSpPr>
            <p:nvPr/>
          </p:nvSpPr>
          <p:spPr bwMode="auto">
            <a:xfrm>
              <a:off x="3782063" y="2819892"/>
              <a:ext cx="1901080" cy="6297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marL="377429" lvl="1" indent="-377429">
                <a:lnSpc>
                  <a:spcPts val="1725"/>
                </a:lnSpc>
                <a:spcAft>
                  <a:spcPts val="1800"/>
                </a:spcAft>
                <a:buSzPct val="100000"/>
                <a:tabLst>
                  <a:tab pos="673894" algn="l"/>
                </a:tabLst>
              </a:pPr>
              <a:r>
                <a:rPr lang="ru-RU" sz="1875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для пополнения фильтров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335834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1.2. </a:t>
            </a:r>
            <a:r>
              <a:rPr lang="ru-RU" dirty="0"/>
              <a:t>Мотивация. Пример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62891" y="1113920"/>
            <a:ext cx="8229600" cy="3725679"/>
          </a:xfrm>
        </p:spPr>
        <p:txBody>
          <a:bodyPr/>
          <a:lstStyle/>
          <a:p>
            <a:r>
              <a:rPr lang="ru-RU" sz="2800" dirty="0" err="1"/>
              <a:t>А.А.Бонч-Осмловская</a:t>
            </a:r>
            <a:r>
              <a:rPr lang="ru-RU" sz="2800" dirty="0"/>
              <a:t> «</a:t>
            </a:r>
            <a:r>
              <a:rPr lang="ru-RU" sz="2800" dirty="0" err="1"/>
              <a:t>Репутационные</a:t>
            </a:r>
            <a:r>
              <a:rPr lang="ru-RU" sz="2800" dirty="0"/>
              <a:t> характеристики вузов»</a:t>
            </a:r>
          </a:p>
          <a:p>
            <a:r>
              <a:rPr lang="ru-RU" sz="2800" dirty="0"/>
              <a:t>ВШЭ. Центр семантических технологий. </a:t>
            </a:r>
            <a:r>
              <a:rPr lang="ru-RU" sz="2800" dirty="0" err="1"/>
              <a:t>Авикомп</a:t>
            </a:r>
            <a:r>
              <a:rPr lang="en-US" sz="2800" dirty="0"/>
              <a:t>.</a:t>
            </a:r>
          </a:p>
          <a:p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1.Извлечение и автоматическая классификация контекстов упоминаний ВУЗа в материалах СМИ </a:t>
            </a:r>
          </a:p>
          <a:p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2.Обработка извлеченных данных в соответствии с заданной моделью </a:t>
            </a:r>
          </a:p>
          <a:p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3.Использование полученных результатов для оценки эффективности деятельности ВУЗа </a:t>
            </a:r>
          </a:p>
          <a:p>
            <a:endParaRPr lang="ru-RU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0336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1.2. </a:t>
            </a:r>
            <a:r>
              <a:rPr lang="ru-RU" dirty="0"/>
              <a:t>Мотивация. Пример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62891" y="1113920"/>
            <a:ext cx="8229600" cy="3725679"/>
          </a:xfrm>
        </p:spPr>
        <p:txBody>
          <a:bodyPr/>
          <a:lstStyle/>
          <a:p>
            <a:endParaRPr lang="ru-RU" sz="2800" dirty="0"/>
          </a:p>
          <a:p>
            <a:endParaRPr lang="en-US" sz="2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67" y="1172316"/>
            <a:ext cx="7712021" cy="341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765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1.2. </a:t>
            </a:r>
            <a:r>
              <a:rPr lang="ru-RU" dirty="0"/>
              <a:t>Мотивация. Пример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62891" y="1113920"/>
            <a:ext cx="8229600" cy="3725679"/>
          </a:xfrm>
        </p:spPr>
        <p:txBody>
          <a:bodyPr/>
          <a:lstStyle/>
          <a:p>
            <a:endParaRPr lang="ru-RU" sz="2800" dirty="0"/>
          </a:p>
          <a:p>
            <a:endParaRPr lang="en-US" sz="2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97" y="1113920"/>
            <a:ext cx="6416621" cy="388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44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1.2. </a:t>
            </a:r>
            <a:r>
              <a:rPr lang="ru-RU" dirty="0"/>
              <a:t>Мотивация. Пример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62891" y="1113920"/>
            <a:ext cx="8229600" cy="3725679"/>
          </a:xfrm>
        </p:spPr>
        <p:txBody>
          <a:bodyPr/>
          <a:lstStyle/>
          <a:p>
            <a:endParaRPr lang="ru-RU" sz="2800" dirty="0"/>
          </a:p>
          <a:p>
            <a:endParaRPr lang="en-US" sz="2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78" y="986318"/>
            <a:ext cx="6920881" cy="401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4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02" y="1063228"/>
            <a:ext cx="6634406" cy="3894506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/>
          <a:p>
            <a:r>
              <a:rPr lang="en-US" dirty="0"/>
              <a:t>1.2. </a:t>
            </a:r>
            <a:r>
              <a:rPr lang="ru-RU" dirty="0"/>
              <a:t>Мотивация. Пример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32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335625" y="317050"/>
            <a:ext cx="8650500" cy="44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000" b="0" i="0" u="none" strike="noStrike" cap="none" dirty="0" smtClean="0">
                <a:solidFill>
                  <a:schemeClr val="dk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1.</a:t>
            </a:r>
            <a:r>
              <a:rPr lang="ru-RU" sz="3000" b="0" i="0" u="none" strike="noStrike" cap="none" dirty="0" smtClean="0">
                <a:solidFill>
                  <a:schemeClr val="dk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3</a:t>
            </a:r>
            <a:r>
              <a:rPr lang="en-US" sz="3000" b="0" i="0" u="none" strike="noStrike" cap="none" dirty="0" smtClean="0">
                <a:solidFill>
                  <a:schemeClr val="dk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. </a:t>
            </a:r>
            <a:r>
              <a:rPr lang="ru" sz="30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Постановка задачи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ru" sz="2400" b="0" i="0" u="none" strike="noStrike" cap="none" dirty="0">
                <a:solidFill>
                  <a:schemeClr val="dk1"/>
                </a:solidFill>
                <a:ea typeface="Arial"/>
                <a:sym typeface="Arial"/>
              </a:rPr>
              <a:t>Обнаружение и классификация элементов текста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ru" sz="2400" b="0" i="0" u="none" strike="noStrike" cap="none" dirty="0">
                <a:solidFill>
                  <a:schemeClr val="dk1"/>
                </a:solidFill>
                <a:ea typeface="Arial"/>
                <a:sym typeface="Arial"/>
              </a:rPr>
              <a:t>(слов и последовательностей слов)  по предопределенным категориям: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ru" sz="2400" b="0" i="0" u="none" strike="noStrike" cap="none" dirty="0">
                <a:solidFill>
                  <a:schemeClr val="dk1"/>
                </a:solidFill>
                <a:ea typeface="Arial"/>
                <a:sym typeface="Arial"/>
              </a:rPr>
              <a:t>PERSON;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ru" sz="2400" b="0" i="0" u="none" strike="noStrike" cap="none" dirty="0">
                <a:solidFill>
                  <a:schemeClr val="dk1"/>
                </a:solidFill>
                <a:ea typeface="Arial"/>
                <a:sym typeface="Arial"/>
              </a:rPr>
              <a:t>LOCATION;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ru" sz="2400" b="0" i="0" u="none" strike="noStrike" cap="none" dirty="0">
                <a:solidFill>
                  <a:schemeClr val="dk1"/>
                </a:solidFill>
                <a:ea typeface="Arial"/>
                <a:sym typeface="Arial"/>
              </a:rPr>
              <a:t>ORGANIZATION;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ru" sz="2400" b="0" i="0" u="none" strike="noStrike" cap="none" dirty="0">
                <a:solidFill>
                  <a:schemeClr val="dk1"/>
                </a:solidFill>
                <a:ea typeface="Arial"/>
                <a:sym typeface="Arial"/>
              </a:rPr>
              <a:t>. . 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1. Введение</a:t>
            </a:r>
          </a:p>
          <a:p>
            <a:r>
              <a:rPr lang="ru-RU" dirty="0"/>
              <a:t>2. История вопроса </a:t>
            </a:r>
          </a:p>
          <a:p>
            <a:r>
              <a:rPr lang="ru-RU" dirty="0"/>
              <a:t>3. </a:t>
            </a:r>
            <a:r>
              <a:rPr lang="ru-RU" dirty="0" err="1"/>
              <a:t>Правиловые</a:t>
            </a:r>
            <a:r>
              <a:rPr lang="ru-RU" dirty="0"/>
              <a:t> методы</a:t>
            </a:r>
          </a:p>
          <a:p>
            <a:r>
              <a:rPr lang="ru-RU" dirty="0"/>
              <a:t>3. Классы признаков при машинном обучении</a:t>
            </a:r>
          </a:p>
          <a:p>
            <a:r>
              <a:rPr lang="ru-RU" dirty="0"/>
              <a:t>4. Оценка</a:t>
            </a:r>
          </a:p>
          <a:p>
            <a:r>
              <a:rPr lang="ru-RU" dirty="0"/>
              <a:t>5. Онтологическая </a:t>
            </a:r>
            <a:r>
              <a:rPr lang="ru-RU" dirty="0" smtClean="0"/>
              <a:t>омонимия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15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Заголовок 2"/>
          <p:cNvSpPr>
            <a:spLocks noGrp="1"/>
          </p:cNvSpPr>
          <p:nvPr>
            <p:ph type="title"/>
          </p:nvPr>
        </p:nvSpPr>
        <p:spPr>
          <a:xfrm>
            <a:off x="499098" y="937067"/>
            <a:ext cx="5507831" cy="450056"/>
          </a:xfrm>
        </p:spPr>
        <p:txBody>
          <a:bodyPr/>
          <a:lstStyle/>
          <a:p>
            <a:r>
              <a:rPr lang="ru-RU" dirty="0" err="1"/>
              <a:t>Томита-парсер</a:t>
            </a:r>
            <a:endParaRPr lang="ru-RU" dirty="0"/>
          </a:p>
        </p:txBody>
      </p:sp>
      <p:graphicFrame>
        <p:nvGraphicFramePr>
          <p:cNvPr id="18454" name="Group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882595"/>
              </p:ext>
            </p:extLst>
          </p:nvPr>
        </p:nvGraphicFramePr>
        <p:xfrm>
          <a:off x="3245327" y="3864588"/>
          <a:ext cx="5454253" cy="848360"/>
        </p:xfrm>
        <a:graphic>
          <a:graphicData uri="http://schemas.openxmlformats.org/drawingml/2006/table">
            <a:tbl>
              <a:tblPr/>
              <a:tblGrid>
                <a:gridCol w="18180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8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80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7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800"/>
                        </a:lnSpc>
                        <a:spcBef>
                          <a:spcPct val="0"/>
                        </a:spcBef>
                        <a:spcAft>
                          <a:spcPts val="240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Объект 1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800"/>
                        </a:lnSpc>
                        <a:spcBef>
                          <a:spcPct val="0"/>
                        </a:spcBef>
                        <a:spcAft>
                          <a:spcPts val="240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Объект 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800"/>
                        </a:lnSpc>
                        <a:spcBef>
                          <a:spcPct val="0"/>
                        </a:spcBef>
                        <a:spcAft>
                          <a:spcPts val="240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Тип связи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800"/>
                        </a:lnSpc>
                        <a:spcBef>
                          <a:spcPct val="0"/>
                        </a:spcBef>
                        <a:spcAft>
                          <a:spcPts val="240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Яндекс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800"/>
                        </a:lnSpc>
                        <a:spcBef>
                          <a:spcPct val="0"/>
                        </a:spcBef>
                        <a:spcAft>
                          <a:spcPts val="240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Аркадий </a:t>
                      </a:r>
                      <a:r>
                        <a:rPr kumimoji="0" lang="ru-RU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Волож</a:t>
                      </a: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800"/>
                        </a:lnSpc>
                        <a:spcBef>
                          <a:spcPct val="0"/>
                        </a:spcBef>
                        <a:spcAft>
                          <a:spcPts val="240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директор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" name="Объект 3"/>
          <p:cNvSpPr>
            <a:spLocks noGrp="1"/>
          </p:cNvSpPr>
          <p:nvPr>
            <p:ph sz="quarter" idx="11"/>
          </p:nvPr>
        </p:nvSpPr>
        <p:spPr>
          <a:xfrm>
            <a:off x="509078" y="1474122"/>
            <a:ext cx="2691322" cy="2701645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ru-RU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Объекты в тексте:</a:t>
            </a:r>
          </a:p>
          <a:p>
            <a:pPr marL="257175" indent="-257175">
              <a:lnSpc>
                <a:spcPct val="100000"/>
              </a:lnSpc>
              <a:spcAft>
                <a:spcPts val="0"/>
              </a:spcAft>
              <a:buFontTx/>
              <a:buChar char="-"/>
            </a:pPr>
            <a:r>
              <a:rPr lang="ru-RU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даты </a:t>
            </a:r>
          </a:p>
          <a:p>
            <a:pPr marL="257175" indent="-257175">
              <a:lnSpc>
                <a:spcPct val="100000"/>
              </a:lnSpc>
              <a:spcAft>
                <a:spcPts val="0"/>
              </a:spcAft>
              <a:buFontTx/>
              <a:buChar char="-"/>
            </a:pPr>
            <a:r>
              <a:rPr lang="ru-RU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адреса </a:t>
            </a:r>
          </a:p>
          <a:p>
            <a:pPr marL="257175" indent="-257175">
              <a:lnSpc>
                <a:spcPct val="100000"/>
              </a:lnSpc>
              <a:spcAft>
                <a:spcPts val="0"/>
              </a:spcAft>
              <a:buFontTx/>
              <a:buChar char="-"/>
            </a:pPr>
            <a:r>
              <a:rPr lang="ru-RU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телефоны </a:t>
            </a:r>
          </a:p>
          <a:p>
            <a:pPr marL="257175" indent="-257175">
              <a:lnSpc>
                <a:spcPct val="100000"/>
              </a:lnSpc>
              <a:spcAft>
                <a:spcPts val="0"/>
              </a:spcAft>
              <a:buFontTx/>
              <a:buChar char="-"/>
            </a:pPr>
            <a:r>
              <a:rPr lang="ru-RU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ФИО </a:t>
            </a:r>
          </a:p>
          <a:p>
            <a:pPr marL="257175" indent="-257175">
              <a:lnSpc>
                <a:spcPct val="100000"/>
              </a:lnSpc>
              <a:spcAft>
                <a:spcPts val="0"/>
              </a:spcAft>
              <a:buFontTx/>
              <a:buChar char="-"/>
            </a:pPr>
            <a:r>
              <a:rPr lang="ru-RU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название товара</a:t>
            </a:r>
          </a:p>
          <a:p>
            <a:pPr marL="257175" indent="-257175">
              <a:lnSpc>
                <a:spcPct val="100000"/>
              </a:lnSpc>
              <a:spcAft>
                <a:spcPts val="0"/>
              </a:spcAft>
              <a:buFontTx/>
              <a:buChar char="-"/>
            </a:pPr>
            <a:r>
              <a:rPr lang="ru-RU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действие </a:t>
            </a:r>
          </a:p>
          <a:p>
            <a:pPr marL="257175" indent="-257175">
              <a:lnSpc>
                <a:spcPct val="100000"/>
              </a:lnSpc>
              <a:spcAft>
                <a:spcPts val="0"/>
              </a:spcAft>
              <a:buFontTx/>
              <a:buChar char="-"/>
            </a:pPr>
            <a:r>
              <a:rPr lang="ru-RU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тональность… </a:t>
            </a:r>
          </a:p>
        </p:txBody>
      </p:sp>
      <p:sp>
        <p:nvSpPr>
          <p:cNvPr id="21" name="Объект 3"/>
          <p:cNvSpPr txBox="1">
            <a:spLocks/>
          </p:cNvSpPr>
          <p:nvPr/>
        </p:nvSpPr>
        <p:spPr bwMode="auto">
          <a:xfrm>
            <a:off x="4653147" y="1552354"/>
            <a:ext cx="3820474" cy="2268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ts val="2800"/>
              </a:lnSpc>
              <a:spcBef>
                <a:spcPct val="0"/>
              </a:spcBef>
              <a:spcAft>
                <a:spcPts val="2400"/>
              </a:spcAft>
              <a:buFont typeface="Arial" charset="0"/>
              <a:defRPr sz="25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503238" indent="-503238" algn="l" rtl="0" fontAlgn="base">
              <a:lnSpc>
                <a:spcPts val="2300"/>
              </a:lnSpc>
              <a:spcBef>
                <a:spcPct val="0"/>
              </a:spcBef>
              <a:spcAft>
                <a:spcPts val="2400"/>
              </a:spcAft>
              <a:buSzPct val="100000"/>
              <a:buFont typeface="Arial" charset="0"/>
              <a:buChar char="—"/>
              <a:tabLst>
                <a:tab pos="898525" algn="l"/>
              </a:tabLst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539750" algn="l" rtl="0" fontAlgn="base">
              <a:lnSpc>
                <a:spcPts val="2000"/>
              </a:lnSpc>
              <a:spcBef>
                <a:spcPct val="0"/>
              </a:spcBef>
              <a:spcAft>
                <a:spcPts val="1800"/>
              </a:spcAft>
              <a:buFont typeface="Arial" charset="0"/>
              <a:buChar char="—"/>
              <a:defRPr sz="23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439863" indent="-358775" algn="l" rtl="0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lnSpc>
                <a:spcPct val="100000"/>
              </a:lnSpc>
              <a:spcAft>
                <a:spcPts val="0"/>
              </a:spcAft>
            </a:pPr>
            <a:r>
              <a:rPr lang="ru-RU" sz="2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Связи между этими объектами</a:t>
            </a:r>
            <a:r>
              <a:rPr lang="en-US" sz="2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:</a:t>
            </a:r>
            <a:r>
              <a:rPr lang="ru-RU" sz="2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indent="-257175" defTabSz="685800">
              <a:lnSpc>
                <a:spcPct val="100000"/>
              </a:lnSpc>
              <a:spcAft>
                <a:spcPts val="0"/>
              </a:spcAft>
              <a:buFontTx/>
              <a:buChar char="-"/>
            </a:pPr>
            <a:r>
              <a:rPr lang="ru-RU" sz="2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События </a:t>
            </a:r>
            <a:br>
              <a:rPr lang="ru-RU" sz="2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ru-RU" sz="2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Мнения и отзывы</a:t>
            </a:r>
            <a:br>
              <a:rPr lang="ru-RU" sz="2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ru-RU" sz="2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Контактные данные</a:t>
            </a:r>
            <a:br>
              <a:rPr lang="ru-RU" sz="2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en-US" sz="220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9" name="Группа 8"/>
          <p:cNvGrpSpPr/>
          <p:nvPr/>
        </p:nvGrpSpPr>
        <p:grpSpPr>
          <a:xfrm>
            <a:off x="1983097" y="1923914"/>
            <a:ext cx="2526621" cy="1775698"/>
            <a:chOff x="2302848" y="2139702"/>
            <a:chExt cx="2042672" cy="823373"/>
          </a:xfrm>
        </p:grpSpPr>
        <p:cxnSp>
          <p:nvCxnSpPr>
            <p:cNvPr id="4" name="Прямая со стрелкой 3"/>
            <p:cNvCxnSpPr/>
            <p:nvPr/>
          </p:nvCxnSpPr>
          <p:spPr>
            <a:xfrm>
              <a:off x="2627784" y="2139702"/>
              <a:ext cx="1717736" cy="58553"/>
            </a:xfrm>
            <a:prstGeom prst="straightConnector1">
              <a:avLst/>
            </a:prstGeom>
            <a:ln w="25400" cmpd="sng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 стрелкой 24"/>
            <p:cNvCxnSpPr/>
            <p:nvPr/>
          </p:nvCxnSpPr>
          <p:spPr>
            <a:xfrm flipV="1">
              <a:off x="2302848" y="2198255"/>
              <a:ext cx="2042672" cy="386452"/>
            </a:xfrm>
            <a:prstGeom prst="straightConnector1">
              <a:avLst/>
            </a:prstGeom>
            <a:ln w="25400" cmpd="sng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 стрелкой 26"/>
            <p:cNvCxnSpPr/>
            <p:nvPr/>
          </p:nvCxnSpPr>
          <p:spPr>
            <a:xfrm flipV="1">
              <a:off x="2426449" y="2198255"/>
              <a:ext cx="1919071" cy="764820"/>
            </a:xfrm>
            <a:prstGeom prst="straightConnector1">
              <a:avLst/>
            </a:prstGeom>
            <a:ln w="25400" cmpd="sng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Прямая со стрелкой 28"/>
          <p:cNvCxnSpPr/>
          <p:nvPr/>
        </p:nvCxnSpPr>
        <p:spPr>
          <a:xfrm>
            <a:off x="1857375" y="2314575"/>
            <a:ext cx="2606613" cy="434620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/>
          <p:nvPr/>
        </p:nvCxnSpPr>
        <p:spPr>
          <a:xfrm>
            <a:off x="2028825" y="2650331"/>
            <a:ext cx="2435163" cy="105068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/>
          <p:nvPr/>
        </p:nvCxnSpPr>
        <p:spPr>
          <a:xfrm flipV="1">
            <a:off x="2016697" y="2755399"/>
            <a:ext cx="2459419" cy="174186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Группа 4"/>
          <p:cNvGrpSpPr/>
          <p:nvPr/>
        </p:nvGrpSpPr>
        <p:grpSpPr>
          <a:xfrm>
            <a:off x="2493170" y="2443163"/>
            <a:ext cx="2090102" cy="1630510"/>
            <a:chOff x="3452749" y="2261556"/>
            <a:chExt cx="1067507" cy="1319456"/>
          </a:xfrm>
        </p:grpSpPr>
        <p:cxnSp>
          <p:nvCxnSpPr>
            <p:cNvPr id="38" name="Прямая со стрелкой 37"/>
            <p:cNvCxnSpPr/>
            <p:nvPr/>
          </p:nvCxnSpPr>
          <p:spPr>
            <a:xfrm flipV="1">
              <a:off x="3452749" y="2261556"/>
              <a:ext cx="1046528" cy="1319456"/>
            </a:xfrm>
            <a:prstGeom prst="straightConnector1">
              <a:avLst/>
            </a:prstGeom>
            <a:ln w="25400" cmpd="sng">
              <a:solidFill>
                <a:srgbClr val="008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 стрелкой 40"/>
            <p:cNvCxnSpPr/>
            <p:nvPr/>
          </p:nvCxnSpPr>
          <p:spPr>
            <a:xfrm flipV="1">
              <a:off x="3598694" y="2261557"/>
              <a:ext cx="921562" cy="741748"/>
            </a:xfrm>
            <a:prstGeom prst="straightConnector1">
              <a:avLst/>
            </a:prstGeom>
            <a:ln w="25400" cmpd="sng">
              <a:solidFill>
                <a:srgbClr val="008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Подзаголовок 14"/>
          <p:cNvSpPr>
            <a:spLocks noGrp="1"/>
          </p:cNvSpPr>
          <p:nvPr>
            <p:ph type="subTitle" idx="1"/>
          </p:nvPr>
        </p:nvSpPr>
        <p:spPr>
          <a:xfrm>
            <a:off x="434163" y="271068"/>
            <a:ext cx="7344000" cy="621000"/>
          </a:xfrm>
        </p:spPr>
        <p:txBody>
          <a:bodyPr/>
          <a:lstStyle/>
          <a:p>
            <a:r>
              <a:rPr lang="en-US" b="0" dirty="0" smtClean="0"/>
              <a:t>1.</a:t>
            </a:r>
            <a:r>
              <a:rPr lang="ru-RU" b="0" dirty="0" smtClean="0"/>
              <a:t>3</a:t>
            </a:r>
            <a:r>
              <a:rPr lang="en-US" b="0" dirty="0" smtClean="0"/>
              <a:t>. </a:t>
            </a:r>
            <a:r>
              <a:rPr lang="ru-RU" b="0" dirty="0"/>
              <a:t>Постановка задачи</a:t>
            </a:r>
            <a:endParaRPr lang="en-US" b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BEEB26-2879-4DF3-B5C6-001DE47A00A1}" type="slidenum">
              <a:rPr lang="ru-RU" smtClean="0"/>
              <a:pPr>
                <a:defRPr/>
              </a:pPr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126192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335625" y="317050"/>
            <a:ext cx="8650500" cy="44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ru-RU" sz="3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3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ru" sz="3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Постановка задачи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hape 58"/>
          <p:cNvSpPr/>
          <p:nvPr/>
        </p:nvSpPr>
        <p:spPr>
          <a:xfrm>
            <a:off x="581118" y="1090399"/>
            <a:ext cx="7354806" cy="354167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053819749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1.3. </a:t>
            </a:r>
            <a:r>
              <a:rPr lang="ru-RU" dirty="0"/>
              <a:t>Задачи в рамках </a:t>
            </a:r>
            <a:r>
              <a:rPr lang="en-US" dirty="0"/>
              <a:t>NERC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ru-RU" sz="2400" dirty="0"/>
              <a:t>Адреса фрагментов текстов с именованными сущностями</a:t>
            </a:r>
          </a:p>
          <a:p>
            <a:pPr marL="514350" indent="-514350">
              <a:buAutoNum type="arabicPeriod"/>
            </a:pPr>
            <a:r>
              <a:rPr lang="ru-RU" sz="2400" dirty="0"/>
              <a:t>Классификация сущностей</a:t>
            </a:r>
          </a:p>
          <a:p>
            <a:pPr marL="514350" indent="-514350">
              <a:buAutoNum type="arabicPeriod"/>
            </a:pPr>
            <a:r>
              <a:rPr lang="ru-RU" sz="2400" dirty="0"/>
              <a:t>Упоминание сущности в тексте</a:t>
            </a:r>
          </a:p>
          <a:p>
            <a:pPr marL="514350" indent="-514350">
              <a:buAutoNum type="arabicPeriod"/>
            </a:pPr>
            <a:r>
              <a:rPr lang="ru-RU" sz="2400" dirty="0"/>
              <a:t>Связь всех упоминаний одной и той же сущности в тексте</a:t>
            </a:r>
          </a:p>
          <a:p>
            <a:pPr marL="514350" indent="-514350">
              <a:buAutoNum type="arabicPeriod"/>
            </a:pPr>
            <a:r>
              <a:rPr lang="ru-RU" sz="2400" dirty="0"/>
              <a:t>Привязка сущности к онтологии</a:t>
            </a:r>
          </a:p>
          <a:p>
            <a:pPr marL="514350" indent="-514350">
              <a:buAutoNum type="arabicPeriod"/>
            </a:pPr>
            <a:r>
              <a:rPr lang="ru-RU" sz="2400" dirty="0"/>
              <a:t>Группировка упоминаний по уникальной сущности</a:t>
            </a:r>
          </a:p>
          <a:p>
            <a:pPr marL="514350" indent="-514350"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082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63675" y="667100"/>
            <a:ext cx="8229600" cy="37256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81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ru-RU" dirty="0" smtClean="0"/>
              <a:t>1.3. </a:t>
            </a:r>
            <a:r>
              <a:rPr lang="ru-RU" dirty="0"/>
              <a:t>Другие параметры задачи</a:t>
            </a:r>
            <a:endParaRPr lang="en-US" sz="3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ru" sz="2400" b="0" i="0" u="none" strike="noStrike" cap="none" dirty="0">
                <a:solidFill>
                  <a:schemeClr val="dk1"/>
                </a:solidFill>
                <a:sym typeface="Arial"/>
              </a:rPr>
              <a:t>Язык аннотируемого текста;</a:t>
            </a: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ru" sz="2400" b="0" i="0" u="none" strike="noStrike" cap="none" dirty="0">
                <a:solidFill>
                  <a:schemeClr val="dk1"/>
                </a:solidFill>
                <a:sym typeface="Arial"/>
              </a:rPr>
              <a:t>Жанр и предметная область аннотируемого текста;</a:t>
            </a: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ru" sz="2400" b="0" i="0" u="none" strike="noStrike" cap="none" dirty="0">
                <a:solidFill>
                  <a:schemeClr val="dk1"/>
                </a:solidFill>
                <a:sym typeface="Arial"/>
              </a:rPr>
              <a:t>Типы извлекаемых именованных сущностей</a:t>
            </a:r>
          </a:p>
        </p:txBody>
      </p:sp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457200" y="7620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ru" sz="3000" i="0" u="none" strike="noStrike" cap="none" dirty="0" smtClean="0">
                <a:solidFill>
                  <a:schemeClr val="dk1"/>
                </a:solidFill>
                <a:ea typeface="Arial"/>
                <a:sym typeface="Arial"/>
              </a:rPr>
              <a:t>1.3 </a:t>
            </a:r>
            <a:r>
              <a:rPr lang="ru" sz="3000" i="0" u="none" strike="noStrike" cap="none" dirty="0">
                <a:solidFill>
                  <a:schemeClr val="dk1"/>
                </a:solidFill>
                <a:ea typeface="Arial"/>
                <a:sym typeface="Arial"/>
              </a:rPr>
              <a:t>Жанровый фактор и фактор тематики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457200" y="958850"/>
            <a:ext cx="8291399" cy="396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ru" sz="2400" b="0" i="0" u="none" strike="noStrike" cap="none" dirty="0">
                <a:solidFill>
                  <a:schemeClr val="dk1"/>
                </a:solidFill>
                <a:sym typeface="Arial"/>
              </a:rPr>
              <a:t>Фактор жанра текста и тематики в литературе рассматривается мало.</a:t>
            </a: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ru" sz="2400" b="0" i="0" u="none" strike="noStrike" cap="none" dirty="0">
                <a:solidFill>
                  <a:schemeClr val="dk1"/>
                </a:solidFill>
                <a:sym typeface="Arial"/>
              </a:rPr>
              <a:t>Причина - приспособление системы к новым жанрам и тематикам проблематично - происходит падение производительности на 20%-40%</a:t>
            </a:r>
          </a:p>
        </p:txBody>
      </p:sp>
    </p:spTree>
    <p:extLst>
      <p:ext uri="{BB962C8B-B14F-4D97-AF65-F5344CB8AC3E}">
        <p14:creationId xmlns:p14="http://schemas.microsoft.com/office/powerpoint/2010/main" val="1629542845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598197" y="246025"/>
            <a:ext cx="7878357" cy="85725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l">
              <a:buClr>
                <a:schemeClr val="dk2"/>
              </a:buClr>
              <a:buSzPct val="25000"/>
            </a:pPr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1.4. </a:t>
            </a: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Методы.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Основные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подходы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393793" y="1200150"/>
            <a:ext cx="8296343" cy="3394471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indent="-257175">
              <a:spcBef>
                <a:spcPts val="0"/>
              </a:spcBef>
            </a:pP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Задача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всегда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предельно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конкретна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:</a:t>
            </a:r>
          </a:p>
          <a:p>
            <a:pPr lvl="1" indent="-214313"/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определенный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тип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текста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 indent="-214313"/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искомая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информация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представлена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в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виде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набора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полей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для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заполнения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indent="-257175"/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Текст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включающий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такую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информацию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предельно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шаблонный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indent="-257175"/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Поиск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осуществляется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при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помощи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набора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образцов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7180FD7-2AC5-4A73-8DDB-DF8423337178}" type="datetime1">
              <a:rPr lang="en-US" smtClean="0"/>
              <a:t>12/13/2019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Clr>
                <a:schemeClr val="dk1"/>
              </a:buClr>
              <a:buSzPct val="25000"/>
            </a:pPr>
            <a:fld id="{00000000-1234-1234-1234-123412341234}" type="slidenum">
              <a:rPr lang="en-US" sz="900" smtClean="0">
                <a:solidFill>
                  <a:schemeClr val="dk1"/>
                </a:solidFill>
              </a:rPr>
              <a:pPr algn="r">
                <a:buClr>
                  <a:schemeClr val="dk1"/>
                </a:buClr>
                <a:buSzPct val="25000"/>
              </a:pPr>
              <a:t>25</a:t>
            </a:fld>
            <a:endParaRPr lang="en-US" sz="9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418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518104" y="261823"/>
            <a:ext cx="6172200" cy="70246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l">
              <a:buClr>
                <a:schemeClr val="dk2"/>
              </a:buClr>
              <a:buSzPct val="25000"/>
            </a:pPr>
            <a:r>
              <a:rPr lang="ru-RU" b="0" dirty="0" smtClean="0">
                <a:latin typeface="Calibri" panose="020F0502020204030204" pitchFamily="34" charset="0"/>
                <a:cs typeface="Calibri" panose="020F0502020204030204" pitchFamily="34" charset="0"/>
              </a:rPr>
              <a:t>1.4. Методы</a:t>
            </a: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700088" y="897731"/>
            <a:ext cx="7008019" cy="383381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685800" lvl="1" indent="-342900">
              <a:lnSpc>
                <a:spcPct val="90000"/>
              </a:lnSpc>
              <a:spcBef>
                <a:spcPts val="360"/>
              </a:spcBef>
              <a:buClrTx/>
              <a:buSzPct val="90000"/>
              <a:buFont typeface="Courier New" panose="02070309020205020404" pitchFamily="49" charset="0"/>
              <a:buChar char="o"/>
            </a:pPr>
            <a:r>
              <a:rPr lang="en-US" sz="20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Часто</a:t>
            </a:r>
            <a:r>
              <a:rPr lang="en-U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используются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специальные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языки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(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грамматики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ts val="420"/>
              </a:spcBef>
              <a:buClrTx/>
              <a:buSzPct val="90000"/>
              <a:buFont typeface="Arial" panose="020B0604020202020204" pitchFamily="34" charset="0"/>
              <a:buChar char="•"/>
            </a:pP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Построение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образцов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: </a:t>
            </a:r>
          </a:p>
          <a:p>
            <a:pPr marL="685800" lvl="1" indent="-342900">
              <a:lnSpc>
                <a:spcPct val="90000"/>
              </a:lnSpc>
              <a:spcBef>
                <a:spcPts val="360"/>
              </a:spcBef>
              <a:buClrTx/>
              <a:buSzPct val="90000"/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Вручную</a:t>
            </a:r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685800" lvl="1" indent="-342900">
              <a:lnSpc>
                <a:spcPct val="90000"/>
              </a:lnSpc>
              <a:spcBef>
                <a:spcPts val="360"/>
              </a:spcBef>
              <a:buClrTx/>
              <a:buSzPct val="90000"/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Машинное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обучение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(bootstrapping)</a:t>
            </a:r>
          </a:p>
          <a:p>
            <a:pPr marL="685800" lvl="1" indent="-342900">
              <a:lnSpc>
                <a:spcPct val="90000"/>
              </a:lnSpc>
              <a:spcBef>
                <a:spcPts val="360"/>
              </a:spcBef>
              <a:buClrTx/>
              <a:buSzPct val="90000"/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Обобщение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образцов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с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привлечением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словарных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и/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или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онтологических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ресурсов</a:t>
            </a:r>
            <a:r>
              <a:rPr lang="ru-RU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(специальные словари: </a:t>
            </a:r>
            <a:r>
              <a:rPr lang="ru-RU" sz="20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газетёры</a:t>
            </a:r>
            <a:r>
              <a:rPr lang="ru-RU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9522A62-63CB-40BD-B3A1-0CD39145D350}" type="datetime1">
              <a:rPr lang="en-US" smtClean="0"/>
              <a:t>12/13/2019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Clr>
                <a:schemeClr val="dk1"/>
              </a:buClr>
              <a:buSzPct val="25000"/>
            </a:pPr>
            <a:fld id="{00000000-1234-1234-1234-123412341234}" type="slidenum">
              <a:rPr lang="en-US" sz="900" smtClean="0">
                <a:solidFill>
                  <a:schemeClr val="dk1"/>
                </a:solidFill>
              </a:rPr>
              <a:pPr algn="r">
                <a:buClr>
                  <a:schemeClr val="dk1"/>
                </a:buClr>
                <a:buSzPct val="25000"/>
              </a:pPr>
              <a:t>26</a:t>
            </a:fld>
            <a:endParaRPr lang="en-US" sz="9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610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391975" y="273526"/>
            <a:ext cx="8468399" cy="56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381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ru" sz="3000" i="0" u="none" strike="noStrike" cap="none" dirty="0" smtClean="0">
                <a:solidFill>
                  <a:schemeClr val="dk1"/>
                </a:solidFill>
                <a:latin typeface="Calibri Light" panose="020F0302020204030204" pitchFamily="34" charset="0"/>
                <a:ea typeface="Georgia"/>
                <a:cs typeface="Calibri Light" panose="020F0302020204030204" pitchFamily="34" charset="0"/>
                <a:sym typeface="Georgia"/>
              </a:rPr>
              <a:t>1.4. </a:t>
            </a:r>
            <a:r>
              <a:rPr lang="ru" sz="300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Georgia"/>
                <a:cs typeface="Calibri Light" panose="020F0302020204030204" pitchFamily="34" charset="0"/>
                <a:sym typeface="Georgia"/>
              </a:rPr>
              <a:t>Методы. Методы машинного обучения 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475825" y="970075"/>
            <a:ext cx="8300700" cy="403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ru" sz="2400" dirty="0">
                <a:ea typeface="Georgia"/>
                <a:sym typeface="Georgia"/>
              </a:rPr>
              <a:t>Сведение задачи к задаче автоматической классификации: </a:t>
            </a:r>
            <a:r>
              <a:rPr lang="ru" sz="2400" b="0" i="0" u="none" strike="noStrike" cap="none" dirty="0">
                <a:solidFill>
                  <a:schemeClr val="dk1"/>
                </a:solidFill>
                <a:ea typeface="Georgia"/>
                <a:sym typeface="Georgia"/>
              </a:rPr>
              <a:t>HMM, </a:t>
            </a:r>
            <a:r>
              <a:rPr lang="en-US" sz="2400" b="0" i="0" u="none" strike="noStrike" cap="none" dirty="0">
                <a:solidFill>
                  <a:schemeClr val="dk1"/>
                </a:solidFill>
                <a:ea typeface="Georgia"/>
                <a:sym typeface="Georgia"/>
              </a:rPr>
              <a:t>SVM</a:t>
            </a:r>
            <a:r>
              <a:rPr lang="ru" sz="2400" b="0" i="0" u="none" strike="noStrike" cap="none" dirty="0">
                <a:solidFill>
                  <a:schemeClr val="dk1"/>
                </a:solidFill>
                <a:ea typeface="Georgia"/>
                <a:sym typeface="Georgia"/>
              </a:rPr>
              <a:t>, CRF, decision trees;</a:t>
            </a:r>
          </a:p>
          <a:p>
            <a:pPr marL="457200" marR="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ru" sz="2400" b="0" i="0" u="none" strike="noStrike" cap="none" dirty="0">
                <a:solidFill>
                  <a:schemeClr val="dk1"/>
                </a:solidFill>
                <a:ea typeface="Georgia"/>
                <a:sym typeface="Georgia"/>
              </a:rPr>
              <a:t>Baseline алгоритм: поиск NE, присутствующих в тренировочном корпусе и разметка – любой другой метод обязан быть не хуже данного;</a:t>
            </a:r>
          </a:p>
          <a:p>
            <a:pPr marL="457200" marR="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ru-RU" sz="2400" dirty="0">
                <a:ea typeface="Georgia"/>
                <a:sym typeface="Georgia"/>
              </a:rPr>
              <a:t>современные подходы: </a:t>
            </a:r>
            <a:r>
              <a:rPr lang="ru-RU" sz="2400" dirty="0" err="1">
                <a:ea typeface="Georgia"/>
                <a:sym typeface="Georgia"/>
              </a:rPr>
              <a:t>эмбеддинги</a:t>
            </a:r>
            <a:r>
              <a:rPr lang="ru-RU" sz="2400" dirty="0">
                <a:ea typeface="Georgia"/>
                <a:sym typeface="Georgia"/>
              </a:rPr>
              <a:t> как дополнительные признаки; использование </a:t>
            </a:r>
            <a:r>
              <a:rPr lang="ru-RU" sz="2400" dirty="0" err="1">
                <a:ea typeface="Georgia"/>
                <a:sym typeface="Georgia"/>
              </a:rPr>
              <a:t>нейросетевых</a:t>
            </a:r>
            <a:r>
              <a:rPr lang="ru-RU" sz="2400" dirty="0">
                <a:ea typeface="Georgia"/>
                <a:sym typeface="Georgia"/>
              </a:rPr>
              <a:t> подходов в задачах классификации</a:t>
            </a:r>
            <a:endParaRPr lang="ru" sz="2400" b="0" i="0" u="none" strike="noStrike" cap="none" dirty="0">
              <a:solidFill>
                <a:schemeClr val="dk1"/>
              </a:solidFill>
              <a:ea typeface="Georgia"/>
              <a:sym typeface="Georgia"/>
            </a:endParaRPr>
          </a:p>
        </p:txBody>
      </p:sp>
    </p:spTree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391975" y="273526"/>
            <a:ext cx="8468399" cy="56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381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ru" sz="3000" i="0" u="none" strike="noStrike" cap="none" dirty="0" smtClean="0">
                <a:solidFill>
                  <a:schemeClr val="dk1"/>
                </a:solidFill>
                <a:latin typeface="Calibri Light" panose="020F0302020204030204" pitchFamily="34" charset="0"/>
                <a:ea typeface="Georgia"/>
                <a:cs typeface="Calibri Light" panose="020F0302020204030204" pitchFamily="34" charset="0"/>
                <a:sym typeface="Georgia"/>
              </a:rPr>
              <a:t>1.4. </a:t>
            </a:r>
            <a:r>
              <a:rPr lang="ru" sz="300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Georgia"/>
                <a:cs typeface="Calibri Light" panose="020F0302020204030204" pitchFamily="34" charset="0"/>
                <a:sym typeface="Georgia"/>
              </a:rPr>
              <a:t>Методы. Методы машинного обучения 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475825" y="970075"/>
            <a:ext cx="8300700" cy="403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ru" sz="2400" b="0" i="0" u="none" strike="noStrike" cap="none" dirty="0" smtClean="0">
                <a:solidFill>
                  <a:schemeClr val="dk1"/>
                </a:solidFill>
                <a:ea typeface="Georgia"/>
                <a:sym typeface="Georgia"/>
              </a:rPr>
              <a:t>Разметка данных</a:t>
            </a:r>
            <a:endParaRPr lang="ru" sz="2400" b="0" i="0" u="none" strike="noStrike" cap="none" dirty="0">
              <a:solidFill>
                <a:schemeClr val="dk1"/>
              </a:solidFill>
              <a:ea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032320490"/>
      </p:ext>
    </p:extLst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01299" y="168728"/>
            <a:ext cx="8435675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Georgia"/>
              <a:buNone/>
            </a:pPr>
            <a:r>
              <a:rPr lang="en-US" sz="3000" i="0" u="none" strike="noStrike" cap="none" dirty="0">
                <a:solidFill>
                  <a:schemeClr val="dk1"/>
                </a:solidFill>
                <a:ea typeface="Georgia"/>
                <a:sym typeface="Georgia"/>
              </a:rPr>
              <a:t>1.5. </a:t>
            </a:r>
            <a:r>
              <a:rPr lang="ru-RU" sz="3000" i="0" u="none" strike="noStrike" cap="none" dirty="0">
                <a:solidFill>
                  <a:schemeClr val="dk1"/>
                </a:solidFill>
                <a:ea typeface="Georgia"/>
                <a:sym typeface="Georgia"/>
              </a:rPr>
              <a:t>Методы. </a:t>
            </a:r>
            <a:r>
              <a:rPr lang="ru" sz="3000" i="0" u="none" strike="noStrike" cap="none" dirty="0">
                <a:solidFill>
                  <a:schemeClr val="dk1"/>
                </a:solidFill>
                <a:ea typeface="Georgia"/>
                <a:sym typeface="Georgia"/>
              </a:rPr>
              <a:t>Методы машинного обучения</a:t>
            </a:r>
            <a:r>
              <a:rPr lang="ru" sz="3000" b="1" i="0" u="none" strike="noStrike" cap="none" dirty="0">
                <a:solidFill>
                  <a:schemeClr val="dk1"/>
                </a:solidFill>
                <a:ea typeface="Georgia"/>
                <a:sym typeface="Georgia"/>
              </a:rPr>
              <a:t> 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401300" y="1240425"/>
            <a:ext cx="8229600" cy="37256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ru" sz="2200" b="1" i="1" u="sng" strike="noStrike" cap="none" dirty="0">
                <a:solidFill>
                  <a:schemeClr val="dk1"/>
                </a:solidFill>
                <a:ea typeface="Georgia"/>
                <a:sym typeface="Georgia"/>
              </a:rPr>
              <a:t>Обучение с частичным привлечением учителя</a:t>
            </a:r>
            <a:r>
              <a:rPr lang="ru" sz="2200" b="0" i="0" u="none" strike="noStrike" cap="none" dirty="0">
                <a:solidFill>
                  <a:schemeClr val="dk1"/>
                </a:solidFill>
                <a:ea typeface="Georgia"/>
                <a:sym typeface="Georgia"/>
              </a:rPr>
              <a:t>: главная техника - bootstrapping - начальная загрузка;</a:t>
            </a:r>
          </a:p>
          <a:p>
            <a:pPr marL="457200" marR="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ru" sz="2200" b="0" i="0" u="none" strike="noStrike" cap="none" dirty="0">
                <a:solidFill>
                  <a:schemeClr val="dk1"/>
                </a:solidFill>
                <a:ea typeface="Georgia"/>
                <a:sym typeface="Georgia"/>
              </a:rPr>
              <a:t> Пример: предложения “The city like New York” , “My name is John” , “Улица ак. Варги” будут приведены к виду “The city like X ” , ”My name is Y ” , “Улица ак. Z” , так же будут найдены предложения содержащие эти сущности и т.д</a:t>
            </a:r>
          </a:p>
        </p:txBody>
      </p:sp>
    </p:spTree>
    <p:extLst>
      <p:ext uri="{BB962C8B-B14F-4D97-AF65-F5344CB8AC3E}">
        <p14:creationId xmlns:p14="http://schemas.microsoft.com/office/powerpoint/2010/main" val="699212189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804" y="116913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ru-RU" sz="3600" dirty="0"/>
              <a:t>Введение. Извлечение информации из текста</a:t>
            </a:r>
            <a:endParaRPr lang="en-US" sz="3600" dirty="0"/>
          </a:p>
        </p:txBody>
      </p:sp>
      <p:pic>
        <p:nvPicPr>
          <p:cNvPr id="4" name="Рисунок 1"/>
          <p:cNvPicPr>
            <a:picLocks noGrp="1" noChangeAspect="1"/>
          </p:cNvPicPr>
          <p:nvPr>
            <p:ph sz="quarter" idx="4294967295"/>
          </p:nvPr>
        </p:nvPicPr>
        <p:blipFill>
          <a:blip r:embed="rId3"/>
          <a:stretch>
            <a:fillRect/>
          </a:stretch>
        </p:blipFill>
        <p:spPr>
          <a:xfrm>
            <a:off x="241873" y="1327944"/>
            <a:ext cx="8636655" cy="304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98862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01299" y="168728"/>
            <a:ext cx="8435675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Georgia"/>
              <a:buNone/>
            </a:pPr>
            <a:r>
              <a:rPr lang="en-US" sz="3000" i="0" u="none" strike="noStrike" cap="none" dirty="0" smtClean="0">
                <a:solidFill>
                  <a:schemeClr val="dk1"/>
                </a:solidFill>
                <a:ea typeface="Georgia"/>
                <a:sym typeface="Georgia"/>
              </a:rPr>
              <a:t>1.</a:t>
            </a:r>
            <a:r>
              <a:rPr lang="ru-RU" sz="3000" i="0" u="none" strike="noStrike" cap="none" dirty="0" smtClean="0">
                <a:solidFill>
                  <a:schemeClr val="dk1"/>
                </a:solidFill>
                <a:ea typeface="Georgia"/>
                <a:sym typeface="Georgia"/>
              </a:rPr>
              <a:t>4</a:t>
            </a:r>
            <a:r>
              <a:rPr lang="en-US" sz="3000" i="0" u="none" strike="noStrike" cap="none" dirty="0" smtClean="0">
                <a:solidFill>
                  <a:schemeClr val="dk1"/>
                </a:solidFill>
                <a:ea typeface="Georgia"/>
                <a:sym typeface="Georgia"/>
              </a:rPr>
              <a:t>. </a:t>
            </a:r>
            <a:r>
              <a:rPr lang="ru-RU" sz="3000" i="0" u="none" strike="noStrike" cap="none" dirty="0">
                <a:solidFill>
                  <a:schemeClr val="dk1"/>
                </a:solidFill>
                <a:ea typeface="Georgia"/>
                <a:sym typeface="Georgia"/>
              </a:rPr>
              <a:t>Методы. </a:t>
            </a:r>
            <a:r>
              <a:rPr lang="en-US" sz="3000" i="0" u="none" strike="noStrike" cap="none" dirty="0" smtClean="0">
                <a:solidFill>
                  <a:schemeClr val="dk1"/>
                </a:solidFill>
                <a:ea typeface="Georgia"/>
                <a:sym typeface="Georgia"/>
              </a:rPr>
              <a:t>Bootstrapping</a:t>
            </a:r>
            <a:endParaRPr lang="ru" sz="3000" b="1" i="0" u="none" strike="noStrike" cap="none" dirty="0">
              <a:solidFill>
                <a:schemeClr val="dk1"/>
              </a:solidFill>
              <a:ea typeface="Georgia"/>
              <a:sym typeface="Georgia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401300" y="1240425"/>
            <a:ext cx="8229600" cy="37256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88900" lvl="0">
              <a:lnSpc>
                <a:spcPct val="150000"/>
              </a:lnSpc>
              <a:buSzPct val="100000"/>
            </a:pPr>
            <a:r>
              <a:rPr lang="en-US" dirty="0"/>
              <a:t>Hearst </a:t>
            </a:r>
            <a:r>
              <a:rPr lang="en-US" sz="2000" dirty="0"/>
              <a:t>(http://</a:t>
            </a:r>
            <a:r>
              <a:rPr lang="en-US" sz="2000" dirty="0" smtClean="0"/>
              <a:t>www.aclweb.org/anthology/C92-2082)</a:t>
            </a:r>
          </a:p>
          <a:p>
            <a:pPr marL="457200" lvl="0" indent="-368300">
              <a:lnSpc>
                <a:spcPct val="150000"/>
              </a:lnSpc>
              <a:buSzPct val="100000"/>
              <a:buFont typeface="Arial"/>
              <a:buChar char="●"/>
            </a:pPr>
            <a:r>
              <a:rPr lang="en-US" sz="2400" dirty="0" smtClean="0"/>
              <a:t>NP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  such </a:t>
            </a:r>
            <a:r>
              <a:rPr lang="en-US" sz="2400" dirty="0"/>
              <a:t>as {NP</a:t>
            </a:r>
            <a:r>
              <a:rPr lang="en-US" sz="2400" baseline="-25000" dirty="0"/>
              <a:t>1</a:t>
            </a:r>
            <a:r>
              <a:rPr lang="en-US" sz="2400" dirty="0"/>
              <a:t>, NP</a:t>
            </a:r>
            <a:r>
              <a:rPr lang="en-US" sz="2400" baseline="-25000" dirty="0"/>
              <a:t>2</a:t>
            </a:r>
            <a:r>
              <a:rPr lang="en-US" sz="2400" dirty="0"/>
              <a:t> .... (and </a:t>
            </a:r>
            <a:r>
              <a:rPr lang="en-US" sz="2400" dirty="0" smtClean="0"/>
              <a:t>I or</a:t>
            </a:r>
            <a:r>
              <a:rPr lang="en-US" sz="2400" dirty="0"/>
              <a:t>)} </a:t>
            </a:r>
            <a:r>
              <a:rPr lang="en-US" sz="2400" dirty="0" err="1" smtClean="0"/>
              <a:t>NP</a:t>
            </a:r>
            <a:r>
              <a:rPr lang="en-US" sz="2400" baseline="-25000" dirty="0" err="1" smtClean="0"/>
              <a:t>n</a:t>
            </a:r>
            <a:r>
              <a:rPr lang="en-US" sz="2400" dirty="0" smtClean="0"/>
              <a:t> </a:t>
            </a:r>
          </a:p>
          <a:p>
            <a:pPr marL="914400" lvl="1" indent="-3683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ru-RU" dirty="0" smtClean="0"/>
              <a:t>для всех</a:t>
            </a:r>
            <a:r>
              <a:rPr lang="pl-PL" dirty="0" smtClean="0"/>
              <a:t> NP</a:t>
            </a:r>
            <a:r>
              <a:rPr lang="en-US" baseline="-25000" dirty="0" err="1"/>
              <a:t>i</a:t>
            </a:r>
            <a:r>
              <a:rPr lang="pl-PL" dirty="0" smtClean="0"/>
              <a:t> </a:t>
            </a:r>
            <a:r>
              <a:rPr lang="en-US" dirty="0" smtClean="0"/>
              <a:t>, </a:t>
            </a:r>
            <a:r>
              <a:rPr lang="pl-PL" dirty="0" smtClean="0"/>
              <a:t>1 </a:t>
            </a:r>
            <a:r>
              <a:rPr lang="pl-PL" dirty="0"/>
              <a:t>&lt; i&lt; n, hyponym(NP</a:t>
            </a:r>
            <a:r>
              <a:rPr lang="pl-PL" baseline="-25000" dirty="0"/>
              <a:t>i</a:t>
            </a:r>
            <a:r>
              <a:rPr lang="pl-PL" dirty="0"/>
              <a:t>, NP</a:t>
            </a:r>
            <a:r>
              <a:rPr lang="pl-PL" baseline="-25000" dirty="0"/>
              <a:t>o</a:t>
            </a:r>
            <a:r>
              <a:rPr lang="pl-PL" dirty="0"/>
              <a:t>) </a:t>
            </a:r>
            <a:endParaRPr lang="en-US" dirty="0" smtClean="0"/>
          </a:p>
          <a:p>
            <a:pPr marL="457200" lvl="0" indent="-368300">
              <a:lnSpc>
                <a:spcPct val="150000"/>
              </a:lnSpc>
              <a:buSzPct val="100000"/>
              <a:buFont typeface="Arial"/>
              <a:buChar char="●"/>
            </a:pPr>
            <a:r>
              <a:rPr lang="pl-PL" sz="2400" dirty="0"/>
              <a:t>NP {, NP} * {,} </a:t>
            </a:r>
            <a:r>
              <a:rPr lang="en-US" sz="2400" dirty="0" smtClean="0"/>
              <a:t>and</a:t>
            </a:r>
            <a:r>
              <a:rPr lang="pl-PL" sz="2400" dirty="0" smtClean="0"/>
              <a:t> </a:t>
            </a:r>
            <a:r>
              <a:rPr lang="pl-PL" sz="2400" dirty="0"/>
              <a:t>other NP </a:t>
            </a:r>
            <a:endParaRPr lang="en-US" sz="2400" dirty="0" smtClean="0"/>
          </a:p>
          <a:p>
            <a:pPr marL="914400" lvl="1" indent="-368300">
              <a:lnSpc>
                <a:spcPct val="150000"/>
              </a:lnSpc>
              <a:buSzPct val="100000"/>
              <a:buFont typeface="Arial"/>
              <a:buChar char="●"/>
            </a:pPr>
            <a:r>
              <a:rPr lang="en-US" sz="1800" dirty="0"/>
              <a:t>... temples, </a:t>
            </a:r>
            <a:r>
              <a:rPr lang="en-US" sz="1800" dirty="0" smtClean="0"/>
              <a:t>treasuries, and </a:t>
            </a:r>
            <a:r>
              <a:rPr lang="en-US" sz="1800" dirty="0"/>
              <a:t>other important civic </a:t>
            </a:r>
            <a:r>
              <a:rPr lang="en-US" sz="1800" dirty="0" smtClean="0"/>
              <a:t>buildings </a:t>
            </a:r>
            <a:r>
              <a:rPr lang="en-US" sz="1800" dirty="0" smtClean="0">
                <a:sym typeface="Symbol" panose="05050102010706020507" pitchFamily="18" charset="2"/>
              </a:rPr>
              <a:t></a:t>
            </a:r>
            <a:r>
              <a:rPr lang="en-US" sz="1800" dirty="0" smtClean="0"/>
              <a:t> </a:t>
            </a:r>
            <a:r>
              <a:rPr lang="en-US" sz="1800" dirty="0"/>
              <a:t>hyponym("</a:t>
            </a:r>
            <a:r>
              <a:rPr lang="en-US" sz="1800" dirty="0" err="1"/>
              <a:t>tenlple</a:t>
            </a:r>
            <a:r>
              <a:rPr lang="en-US" sz="1800" dirty="0"/>
              <a:t>", "civic' building"), hyponym( "treasury ", "civic building") </a:t>
            </a:r>
            <a:endParaRPr lang="ru" sz="1800" b="0" i="0" u="none" strike="noStrike" cap="none" dirty="0">
              <a:solidFill>
                <a:schemeClr val="dk1"/>
              </a:solidFill>
              <a:ea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511083933"/>
      </p:ext>
    </p:extLst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01299" y="168728"/>
            <a:ext cx="8435675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Georgia"/>
              <a:buNone/>
            </a:pPr>
            <a:r>
              <a:rPr lang="en-US" sz="3000" i="0" u="none" strike="noStrike" cap="none" dirty="0" smtClean="0">
                <a:solidFill>
                  <a:schemeClr val="dk1"/>
                </a:solidFill>
                <a:ea typeface="Georgia"/>
                <a:sym typeface="Georgia"/>
              </a:rPr>
              <a:t>1.</a:t>
            </a:r>
            <a:r>
              <a:rPr lang="ru-RU" sz="3000" i="0" u="none" strike="noStrike" cap="none" dirty="0" smtClean="0">
                <a:solidFill>
                  <a:schemeClr val="dk1"/>
                </a:solidFill>
                <a:ea typeface="Georgia"/>
                <a:sym typeface="Georgia"/>
              </a:rPr>
              <a:t>4</a:t>
            </a:r>
            <a:r>
              <a:rPr lang="en-US" sz="3000" i="0" u="none" strike="noStrike" cap="none" dirty="0" smtClean="0">
                <a:solidFill>
                  <a:schemeClr val="dk1"/>
                </a:solidFill>
                <a:ea typeface="Georgia"/>
                <a:sym typeface="Georgia"/>
              </a:rPr>
              <a:t>. </a:t>
            </a:r>
            <a:r>
              <a:rPr lang="ru-RU" sz="3000" i="0" u="none" strike="noStrike" cap="none" dirty="0">
                <a:solidFill>
                  <a:schemeClr val="dk1"/>
                </a:solidFill>
                <a:ea typeface="Georgia"/>
                <a:sym typeface="Georgia"/>
              </a:rPr>
              <a:t>Методы. </a:t>
            </a:r>
            <a:r>
              <a:rPr lang="en-US" sz="3000" i="0" u="none" strike="noStrike" cap="none" dirty="0" smtClean="0">
                <a:solidFill>
                  <a:schemeClr val="dk1"/>
                </a:solidFill>
                <a:ea typeface="Georgia"/>
                <a:sym typeface="Georgia"/>
              </a:rPr>
              <a:t>Bootstrapping</a:t>
            </a:r>
            <a:endParaRPr lang="ru" sz="3000" b="1" i="0" u="none" strike="noStrike" cap="none" dirty="0">
              <a:solidFill>
                <a:schemeClr val="dk1"/>
              </a:solidFill>
              <a:ea typeface="Georgia"/>
              <a:sym typeface="Georgia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401300" y="1240425"/>
            <a:ext cx="8229600" cy="37256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68300">
              <a:lnSpc>
                <a:spcPct val="150000"/>
              </a:lnSpc>
              <a:buSzPct val="100000"/>
              <a:buFont typeface="Arial"/>
              <a:buChar char="●"/>
            </a:pPr>
            <a:r>
              <a:rPr lang="ru-RU" sz="2400" dirty="0">
                <a:ea typeface="Georgia"/>
                <a:sym typeface="Georgia"/>
              </a:rPr>
              <a:t>паттерн </a:t>
            </a:r>
            <a:r>
              <a:rPr lang="en-US" sz="2400" dirty="0" smtClean="0">
                <a:ea typeface="Georgia"/>
                <a:sym typeface="Georgia"/>
              </a:rPr>
              <a:t>“</a:t>
            </a:r>
            <a:r>
              <a:rPr lang="ru-RU" sz="2400" dirty="0" smtClean="0">
                <a:ea typeface="Georgia"/>
                <a:sym typeface="Georgia"/>
              </a:rPr>
              <a:t>компания </a:t>
            </a:r>
            <a:r>
              <a:rPr lang="en-US" sz="2400" dirty="0">
                <a:ea typeface="Georgia"/>
                <a:sym typeface="Georgia"/>
              </a:rPr>
              <a:t>X</a:t>
            </a:r>
            <a:r>
              <a:rPr lang="en-US" sz="2400" dirty="0" smtClean="0">
                <a:ea typeface="Georgia"/>
                <a:sym typeface="Georgia"/>
              </a:rPr>
              <a:t>+”</a:t>
            </a:r>
            <a:r>
              <a:rPr lang="ru-RU" sz="2400" dirty="0" smtClean="0">
                <a:ea typeface="Georgia"/>
                <a:sym typeface="Georgia"/>
              </a:rPr>
              <a:t> с заглавной буквы</a:t>
            </a:r>
          </a:p>
          <a:p>
            <a:pPr marL="457200" lvl="0" indent="-368300">
              <a:lnSpc>
                <a:spcPct val="150000"/>
              </a:lnSpc>
              <a:buSzPct val="100000"/>
              <a:buFont typeface="Arial"/>
              <a:buChar char="●"/>
            </a:pPr>
            <a:r>
              <a:rPr lang="ru-RU" sz="2400" b="0" i="0" u="none" strike="noStrike" cap="none" dirty="0" smtClean="0">
                <a:solidFill>
                  <a:schemeClr val="dk1"/>
                </a:solidFill>
                <a:ea typeface="Georgia"/>
                <a:sym typeface="Georgia"/>
              </a:rPr>
              <a:t>отбираем топ 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ea typeface="Georgia"/>
                <a:sym typeface="Georgia"/>
              </a:rPr>
              <a:t>y</a:t>
            </a:r>
            <a:r>
              <a:rPr lang="ru-RU" sz="2400" b="0" i="0" u="none" strike="noStrike" cap="none" dirty="0" smtClean="0">
                <a:solidFill>
                  <a:schemeClr val="dk1"/>
                </a:solidFill>
                <a:ea typeface="Georgia"/>
                <a:sym typeface="Georgia"/>
              </a:rPr>
              <a:t> самых частотных 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ea typeface="Georgia"/>
                <a:sym typeface="Georgia"/>
              </a:rPr>
              <a:t>X+</a:t>
            </a:r>
            <a:r>
              <a:rPr lang="ru-RU" sz="2400" b="0" i="0" u="none" strike="noStrike" cap="none" dirty="0" smtClean="0">
                <a:solidFill>
                  <a:schemeClr val="dk1"/>
                </a:solidFill>
                <a:ea typeface="Georgia"/>
                <a:sym typeface="Georgia"/>
              </a:rPr>
              <a:t> -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ea typeface="Georgia"/>
                <a:sym typeface="Georgia"/>
              </a:rPr>
              <a:t>&gt; </a:t>
            </a:r>
            <a:r>
              <a:rPr lang="ru-RU" sz="2400" b="0" i="0" u="none" strike="noStrike" cap="none" dirty="0" smtClean="0">
                <a:solidFill>
                  <a:schemeClr val="dk1"/>
                </a:solidFill>
                <a:ea typeface="Georgia"/>
                <a:sym typeface="Georgia"/>
              </a:rPr>
              <a:t>список организаций-компаний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ea typeface="Georgia"/>
                <a:sym typeface="Georgia"/>
              </a:rPr>
              <a:t> </a:t>
            </a:r>
            <a:endParaRPr lang="ru-RU" sz="2400" b="0" i="0" u="none" strike="noStrike" cap="none" dirty="0" smtClean="0">
              <a:solidFill>
                <a:schemeClr val="dk1"/>
              </a:solidFill>
              <a:ea typeface="Georgia"/>
              <a:sym typeface="Georgia"/>
            </a:endParaRPr>
          </a:p>
          <a:p>
            <a:pPr marL="457200" lvl="0" indent="-368300">
              <a:lnSpc>
                <a:spcPct val="150000"/>
              </a:lnSpc>
              <a:buSzPct val="100000"/>
              <a:buFont typeface="Arial"/>
              <a:buChar char="●"/>
            </a:pPr>
            <a:r>
              <a:rPr lang="ru" sz="2400" b="0" i="0" u="none" strike="noStrike" cap="none" dirty="0" smtClean="0">
                <a:solidFill>
                  <a:schemeClr val="dk1"/>
                </a:solidFill>
                <a:ea typeface="Georgia"/>
                <a:sym typeface="Georgia"/>
              </a:rPr>
              <a:t>далее ищем слова для нового паттерна: 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ea typeface="Georgia"/>
                <a:sym typeface="Georgia"/>
              </a:rPr>
              <a:t>Z {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ea typeface="Georgia"/>
                <a:sym typeface="Georgia"/>
              </a:rPr>
              <a:t>NPi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ea typeface="Georgia"/>
                <a:sym typeface="Georgia"/>
              </a:rPr>
              <a:t>}</a:t>
            </a:r>
            <a:r>
              <a:rPr lang="ru-RU" sz="2400" b="0" i="0" u="none" strike="noStrike" cap="none" dirty="0" smtClean="0">
                <a:solidFill>
                  <a:schemeClr val="dk1"/>
                </a:solidFill>
                <a:ea typeface="Georgia"/>
                <a:sym typeface="Georgia"/>
              </a:rPr>
              <a:t>,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ea typeface="Georgia"/>
                <a:sym typeface="Georgia"/>
              </a:rPr>
              <a:t> </a:t>
            </a:r>
            <a:r>
              <a:rPr lang="ru-RU" sz="2400" b="0" i="0" u="none" strike="noStrike" cap="none" dirty="0" smtClean="0">
                <a:solidFill>
                  <a:schemeClr val="dk1"/>
                </a:solidFill>
                <a:ea typeface="Georgia"/>
                <a:sym typeface="Georgia"/>
              </a:rPr>
              <a:t>где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ea typeface="Georgia"/>
                <a:sym typeface="Georgia"/>
              </a:rPr>
              <a:t> </a:t>
            </a:r>
            <a:r>
              <a:rPr lang="en-US" sz="2400" dirty="0" err="1" smtClean="0">
                <a:ea typeface="Georgia"/>
                <a:sym typeface="Georgia"/>
              </a:rPr>
              <a:t>NPi</a:t>
            </a:r>
            <a:r>
              <a:rPr lang="en-US" sz="2400" dirty="0" smtClean="0">
                <a:ea typeface="Georgia"/>
                <a:sym typeface="Georgia"/>
              </a:rPr>
              <a:t> – </a:t>
            </a:r>
            <a:r>
              <a:rPr lang="ru-RU" sz="2400" dirty="0" smtClean="0">
                <a:ea typeface="Georgia"/>
                <a:sym typeface="Georgia"/>
              </a:rPr>
              <a:t>слово из полученного на предыдущем шаге списка</a:t>
            </a:r>
          </a:p>
          <a:p>
            <a:pPr marL="457200" lvl="0" indent="-368300">
              <a:lnSpc>
                <a:spcPct val="150000"/>
              </a:lnSpc>
              <a:buSzPct val="100000"/>
              <a:buFont typeface="Arial"/>
              <a:buChar char="●"/>
            </a:pPr>
            <a:r>
              <a:rPr lang="ru-RU" sz="2400" b="0" i="0" u="none" strike="noStrike" cap="none" dirty="0" smtClean="0">
                <a:solidFill>
                  <a:schemeClr val="dk1"/>
                </a:solidFill>
                <a:ea typeface="Georgia"/>
                <a:sym typeface="Georgia"/>
              </a:rPr>
              <a:t>отбираем топ </a:t>
            </a:r>
            <a:r>
              <a:rPr lang="ru-RU" sz="2400" b="0" i="0" u="none" strike="noStrike" cap="none" smtClean="0">
                <a:solidFill>
                  <a:schemeClr val="dk1"/>
                </a:solidFill>
                <a:ea typeface="Georgia"/>
                <a:sym typeface="Georgia"/>
              </a:rPr>
              <a:t>самых частотных </a:t>
            </a:r>
            <a:r>
              <a:rPr lang="ru-RU" sz="2400" b="0" i="0" u="none" strike="noStrike" cap="none" dirty="0" smtClean="0">
                <a:solidFill>
                  <a:schemeClr val="dk1"/>
                </a:solidFill>
                <a:ea typeface="Georgia"/>
                <a:sym typeface="Georgia"/>
              </a:rPr>
              <a:t>слов-контекстов</a:t>
            </a:r>
            <a:endParaRPr lang="ru" sz="2400" b="0" i="0" u="none" strike="noStrike" cap="none" dirty="0">
              <a:solidFill>
                <a:schemeClr val="dk1"/>
              </a:solidFill>
              <a:ea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446874395"/>
      </p:ext>
    </p:extLst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804" y="116913"/>
            <a:ext cx="8229600" cy="857250"/>
          </a:xfrm>
        </p:spPr>
        <p:txBody>
          <a:bodyPr>
            <a:normAutofit/>
          </a:bodyPr>
          <a:lstStyle/>
          <a:p>
            <a:r>
              <a:rPr lang="ru-RU" sz="3600" dirty="0"/>
              <a:t>2. История</a:t>
            </a:r>
            <a:endParaRPr lang="en-US" sz="3600" dirty="0"/>
          </a:p>
        </p:txBody>
      </p:sp>
      <p:graphicFrame>
        <p:nvGraphicFramePr>
          <p:cNvPr id="4" name="Group 3"/>
          <p:cNvGraphicFramePr>
            <a:graphicFrameLocks noGrp="1"/>
          </p:cNvGraphicFramePr>
          <p:nvPr/>
        </p:nvGraphicFramePr>
        <p:xfrm>
          <a:off x="353347" y="1246239"/>
          <a:ext cx="8569325" cy="3506153"/>
        </p:xfrm>
        <a:graphic>
          <a:graphicData uri="http://schemas.openxmlformats.org/drawingml/2006/table">
            <a:tbl>
              <a:tblPr/>
              <a:tblGrid>
                <a:gridCol w="10212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7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9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2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9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明朝" pitchFamily="49" charset="-128"/>
                          <a:cs typeface="Times New Roman" panose="02020603050405020304" pitchFamily="18" charset="0"/>
                        </a:rPr>
                        <a:t>Год</a:t>
                      </a:r>
                      <a:endParaRPr kumimoji="0" lang="ru-RU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明朝" pitchFamily="49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明朝" pitchFamily="49" charset="-128"/>
                          <a:cs typeface="Times New Roman" panose="02020603050405020304" pitchFamily="18" charset="0"/>
                        </a:rPr>
                        <a:t>Источники</a:t>
                      </a:r>
                      <a:endParaRPr kumimoji="0" lang="ru-R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明朝" pitchFamily="49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明朝" pitchFamily="49" charset="-128"/>
                          <a:cs typeface="Times New Roman" panose="02020603050405020304" pitchFamily="18" charset="0"/>
                        </a:rPr>
                        <a:t>Предметная область</a:t>
                      </a:r>
                      <a:endParaRPr kumimoji="0" lang="ru-R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明朝" pitchFamily="49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3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明朝" pitchFamily="49" charset="-128"/>
                          <a:cs typeface="Times New Roman" panose="02020603050405020304" pitchFamily="18" charset="0"/>
                        </a:rPr>
                        <a:t>MUC-1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明朝" pitchFamily="49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明朝" pitchFamily="49" charset="-128"/>
                          <a:cs typeface="Times New Roman" panose="02020603050405020304" pitchFamily="18" charset="0"/>
                        </a:rPr>
                        <a:t>1987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明朝" pitchFamily="49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明朝" pitchFamily="49" charset="-128"/>
                          <a:cs typeface="Times New Roman" panose="02020603050405020304" pitchFamily="18" charset="0"/>
                        </a:rPr>
                        <a:t>военные сводки</a:t>
                      </a:r>
                      <a:endParaRPr kumimoji="0" lang="ru-RU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明朝" pitchFamily="49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明朝" pitchFamily="49" charset="-128"/>
                          <a:cs typeface="Times New Roman" panose="02020603050405020304" pitchFamily="18" charset="0"/>
                        </a:rPr>
                        <a:t>военно-морские операции</a:t>
                      </a:r>
                      <a:endParaRPr kumimoji="0" lang="ru-R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明朝" pitchFamily="49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明朝" pitchFamily="49" charset="-128"/>
                          <a:cs typeface="Times New Roman" panose="02020603050405020304" pitchFamily="18" charset="0"/>
                        </a:rPr>
                        <a:t>MUC-2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明朝" pitchFamily="49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明朝" pitchFamily="49" charset="-128"/>
                          <a:cs typeface="Times New Roman" panose="02020603050405020304" pitchFamily="18" charset="0"/>
                        </a:rPr>
                        <a:t>1989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明朝" pitchFamily="49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明朝" pitchFamily="49" charset="-128"/>
                          <a:cs typeface="Times New Roman" panose="02020603050405020304" pitchFamily="18" charset="0"/>
                        </a:rPr>
                        <a:t>военные сводки</a:t>
                      </a:r>
                      <a:endParaRPr kumimoji="0" lang="ru-RU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明朝" pitchFamily="49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明朝" pitchFamily="49" charset="-128"/>
                          <a:cs typeface="Times New Roman" panose="02020603050405020304" pitchFamily="18" charset="0"/>
                        </a:rPr>
                        <a:t>военно-морские операции</a:t>
                      </a:r>
                      <a:endParaRPr kumimoji="0" lang="ru-R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明朝" pitchFamily="49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明朝" pitchFamily="49" charset="-128"/>
                          <a:cs typeface="Times New Roman" panose="02020603050405020304" pitchFamily="18" charset="0"/>
                        </a:rPr>
                        <a:t>MUC-3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明朝" pitchFamily="49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明朝" pitchFamily="49" charset="-128"/>
                          <a:cs typeface="Times New Roman" panose="02020603050405020304" pitchFamily="18" charset="0"/>
                        </a:rPr>
                        <a:t>1991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明朝" pitchFamily="49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明朝" pitchFamily="49" charset="-128"/>
                          <a:cs typeface="Times New Roman" panose="02020603050405020304" pitchFamily="18" charset="0"/>
                        </a:rPr>
                        <a:t>новости</a:t>
                      </a:r>
                      <a:endParaRPr kumimoji="0" lang="ru-RU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明朝" pitchFamily="49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明朝" pitchFamily="49" charset="-128"/>
                          <a:cs typeface="Times New Roman" panose="02020603050405020304" pitchFamily="18" charset="0"/>
                        </a:rPr>
                        <a:t>Террористическая активность</a:t>
                      </a:r>
                      <a:endParaRPr kumimoji="0" lang="ru-RU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明朝" pitchFamily="49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明朝" pitchFamily="49" charset="-128"/>
                          <a:cs typeface="Times New Roman" panose="02020603050405020304" pitchFamily="18" charset="0"/>
                        </a:rPr>
                        <a:t>MUC-4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明朝" pitchFamily="49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明朝" pitchFamily="49" charset="-128"/>
                          <a:cs typeface="Times New Roman" panose="02020603050405020304" pitchFamily="18" charset="0"/>
                        </a:rPr>
                        <a:t>1992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明朝" pitchFamily="49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明朝" pitchFamily="49" charset="-128"/>
                          <a:cs typeface="Times New Roman" panose="02020603050405020304" pitchFamily="18" charset="0"/>
                        </a:rPr>
                        <a:t>новости</a:t>
                      </a:r>
                      <a:endParaRPr kumimoji="0" lang="ru-R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明朝" pitchFamily="49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明朝" pitchFamily="49" charset="-128"/>
                          <a:cs typeface="Times New Roman" panose="02020603050405020304" pitchFamily="18" charset="0"/>
                        </a:rPr>
                        <a:t>Террористическая активность</a:t>
                      </a:r>
                      <a:endParaRPr kumimoji="0" lang="ru-RU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明朝" pitchFamily="49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35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明朝" pitchFamily="49" charset="-128"/>
                          <a:cs typeface="Times New Roman" panose="02020603050405020304" pitchFamily="18" charset="0"/>
                        </a:rPr>
                        <a:t>MUC-5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明朝" pitchFamily="49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明朝" pitchFamily="49" charset="-128"/>
                          <a:cs typeface="Times New Roman" panose="02020603050405020304" pitchFamily="18" charset="0"/>
                        </a:rPr>
                        <a:t>1993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明朝" pitchFamily="49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明朝" pitchFamily="49" charset="-128"/>
                          <a:cs typeface="Times New Roman" panose="02020603050405020304" pitchFamily="18" charset="0"/>
                        </a:rPr>
                        <a:t>новости</a:t>
                      </a:r>
                      <a:endParaRPr kumimoji="0" lang="ru-R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明朝" pitchFamily="49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明朝" pitchFamily="49" charset="-128"/>
                          <a:cs typeface="Times New Roman" panose="02020603050405020304" pitchFamily="18" charset="0"/>
                        </a:rPr>
                        <a:t>совместные предприятия, производство </a:t>
                      </a:r>
                      <a:endParaRPr kumimoji="0" lang="ru-RU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明朝" pitchFamily="49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81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明朝" pitchFamily="49" charset="-128"/>
                          <a:cs typeface="Times New Roman" panose="02020603050405020304" pitchFamily="18" charset="0"/>
                        </a:rPr>
                        <a:t>MUC-6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明朝" pitchFamily="49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明朝" pitchFamily="49" charset="-128"/>
                          <a:cs typeface="Times New Roman" panose="02020603050405020304" pitchFamily="18" charset="0"/>
                        </a:rPr>
                        <a:t>1995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明朝" pitchFamily="49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明朝" pitchFamily="49" charset="-128"/>
                          <a:cs typeface="Times New Roman" panose="02020603050405020304" pitchFamily="18" charset="0"/>
                        </a:rPr>
                        <a:t>новости</a:t>
                      </a:r>
                      <a:endParaRPr kumimoji="0" lang="ru-R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明朝" pitchFamily="49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明朝" pitchFamily="49" charset="-128"/>
                          <a:cs typeface="Times New Roman" panose="02020603050405020304" pitchFamily="18" charset="0"/>
                        </a:rPr>
                        <a:t>смена лидеров на рынке</a:t>
                      </a:r>
                      <a:endParaRPr kumimoji="0" lang="ru-RU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明朝" pitchFamily="49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5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明朝" pitchFamily="49" charset="-128"/>
                          <a:cs typeface="Times New Roman" panose="02020603050405020304" pitchFamily="18" charset="0"/>
                        </a:rPr>
                        <a:t>MUC-7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明朝" pitchFamily="49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明朝" pitchFamily="49" charset="-128"/>
                          <a:cs typeface="Times New Roman" panose="02020603050405020304" pitchFamily="18" charset="0"/>
                        </a:rPr>
                        <a:t>1997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明朝" pitchFamily="49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明朝" pitchFamily="49" charset="-128"/>
                          <a:cs typeface="Times New Roman" panose="02020603050405020304" pitchFamily="18" charset="0"/>
                        </a:rPr>
                        <a:t>новости</a:t>
                      </a:r>
                      <a:endParaRPr kumimoji="0" lang="ru-R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明朝" pitchFamily="49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明朝" pitchFamily="49" charset="-128"/>
                          <a:cs typeface="Times New Roman" panose="02020603050405020304" pitchFamily="18" charset="0"/>
                        </a:rPr>
                        <a:t>крушения самолетов, запуски ракет</a:t>
                      </a:r>
                      <a:endParaRPr kumimoji="0" lang="ru-RU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明朝" pitchFamily="49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4541402"/>
      </p:ext>
    </p:extLst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059656"/>
            <a:ext cx="8149959" cy="3264571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ClrTx/>
              <a:buSzPct val="90000"/>
              <a:buFont typeface="Wingdings" panose="05000000000000000000" pitchFamily="2" charset="2"/>
              <a:buChar char="ü"/>
              <a:defRPr/>
            </a:pPr>
            <a:r>
              <a:rPr lang="ru-RU" altLang="en-US" sz="21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en-US" sz="21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Named Entity recognition</a:t>
            </a:r>
            <a:r>
              <a:rPr lang="en-US" altLang="en-US" sz="2100" dirty="0">
                <a:latin typeface="Calibri Light" panose="020F0302020204030204" pitchFamily="34" charset="0"/>
                <a:cs typeface="Calibri Light" panose="020F0302020204030204" pitchFamily="34" charset="0"/>
              </a:rPr>
              <a:t> -</a:t>
            </a:r>
            <a:r>
              <a:rPr lang="ru-RU" altLang="en-US" sz="2100" dirty="0">
                <a:latin typeface="Calibri Light" panose="020F0302020204030204" pitchFamily="34" charset="0"/>
                <a:cs typeface="Calibri Light" panose="020F0302020204030204" pitchFamily="34" charset="0"/>
              </a:rPr>
              <a:t> выделение именованных сущностей</a:t>
            </a:r>
            <a:endParaRPr lang="en-US" altLang="en-US" sz="2100" dirty="0">
              <a:solidFill>
                <a:schemeClr val="hlink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eaLnBrk="1" hangingPunct="1">
              <a:spcBef>
                <a:spcPts val="600"/>
              </a:spcBef>
              <a:buClrTx/>
              <a:buSzPct val="90000"/>
              <a:buFont typeface="Wingdings" panose="05000000000000000000" pitchFamily="2" charset="2"/>
              <a:buChar char="ü"/>
              <a:defRPr/>
            </a:pPr>
            <a:r>
              <a:rPr lang="ru-RU" altLang="en-US" sz="21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en-US" sz="21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Coreference</a:t>
            </a:r>
            <a:r>
              <a:rPr lang="en-US" altLang="en-US" sz="21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resolution -</a:t>
            </a:r>
            <a:r>
              <a:rPr lang="ru-RU" altLang="en-US" sz="2100" dirty="0">
                <a:latin typeface="Calibri Light" panose="020F0302020204030204" pitchFamily="34" charset="0"/>
                <a:cs typeface="Calibri Light" panose="020F0302020204030204" pitchFamily="34" charset="0"/>
              </a:rPr>
              <a:t> разрешение </a:t>
            </a:r>
            <a:r>
              <a:rPr lang="ru-RU" altLang="en-US" sz="21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кореференции</a:t>
            </a:r>
            <a:endParaRPr lang="ru-RU" altLang="en-US" sz="2100" dirty="0">
              <a:solidFill>
                <a:schemeClr val="hlink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eaLnBrk="1" hangingPunct="1">
              <a:spcBef>
                <a:spcPts val="600"/>
              </a:spcBef>
              <a:buClrTx/>
              <a:buSzPct val="90000"/>
              <a:buFont typeface="Wingdings" panose="05000000000000000000" pitchFamily="2" charset="2"/>
              <a:buChar char="ü"/>
              <a:defRPr/>
            </a:pPr>
            <a:r>
              <a:rPr lang="ru-RU" altLang="en-US" sz="21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FR" altLang="en-US" sz="21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Template </a:t>
            </a:r>
            <a:r>
              <a:rPr lang="fr-FR" altLang="en-US" sz="21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Element</a:t>
            </a:r>
            <a:r>
              <a:rPr lang="fr-FR" altLang="en-US" sz="21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construction </a:t>
            </a:r>
            <a:r>
              <a:rPr lang="ru-RU" altLang="en-US" sz="21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- </a:t>
            </a:r>
            <a:r>
              <a:rPr lang="ru-RU" altLang="en-US" sz="2100" dirty="0">
                <a:latin typeface="Calibri Light" panose="020F0302020204030204" pitchFamily="34" charset="0"/>
                <a:cs typeface="Calibri Light" panose="020F0302020204030204" pitchFamily="34" charset="0"/>
              </a:rPr>
              <a:t>добавление атрибутов к сущностям, найденным на этапе </a:t>
            </a:r>
            <a:r>
              <a:rPr lang="en-US" altLang="en-US" sz="2100" dirty="0">
                <a:latin typeface="Calibri Light" panose="020F0302020204030204" pitchFamily="34" charset="0"/>
                <a:cs typeface="Calibri Light" panose="020F0302020204030204" pitchFamily="34" charset="0"/>
              </a:rPr>
              <a:t>NE</a:t>
            </a:r>
            <a:r>
              <a:rPr lang="ru-RU" altLang="en-US" sz="2100" dirty="0">
                <a:latin typeface="Calibri Light" panose="020F0302020204030204" pitchFamily="34" charset="0"/>
                <a:cs typeface="Calibri Light" panose="020F0302020204030204" pitchFamily="34" charset="0"/>
              </a:rPr>
              <a:t>, с использованием </a:t>
            </a:r>
            <a:r>
              <a:rPr lang="en-US" altLang="en-US" sz="2100" dirty="0">
                <a:latin typeface="Calibri Light" panose="020F0302020204030204" pitchFamily="34" charset="0"/>
                <a:cs typeface="Calibri Light" panose="020F0302020204030204" pitchFamily="34" charset="0"/>
              </a:rPr>
              <a:t>CR </a:t>
            </a:r>
            <a:endParaRPr lang="ru-RU" altLang="en-US" sz="2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eaLnBrk="1" hangingPunct="1">
              <a:spcBef>
                <a:spcPts val="600"/>
              </a:spcBef>
              <a:buClrTx/>
              <a:buSzPct val="90000"/>
              <a:buFont typeface="Wingdings" panose="05000000000000000000" pitchFamily="2" charset="2"/>
              <a:buChar char="ü"/>
              <a:defRPr/>
            </a:pPr>
            <a:r>
              <a:rPr lang="ru-RU" altLang="en-US" sz="21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FR" altLang="en-US" sz="21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Template Relation construction</a:t>
            </a:r>
            <a:r>
              <a:rPr lang="ru-RU" altLang="en-US" sz="21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altLang="en-US" sz="2100" dirty="0">
                <a:latin typeface="Calibri Light" panose="020F0302020204030204" pitchFamily="34" charset="0"/>
                <a:cs typeface="Calibri Light" panose="020F0302020204030204" pitchFamily="34" charset="0"/>
              </a:rPr>
              <a:t>– выявление связей между отдельными сущностями</a:t>
            </a:r>
            <a:endParaRPr lang="en-US" altLang="en-US" sz="21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eaLnBrk="1" hangingPunct="1">
              <a:spcBef>
                <a:spcPts val="600"/>
              </a:spcBef>
              <a:buClrTx/>
              <a:buSzPct val="90000"/>
              <a:buFont typeface="Wingdings" panose="05000000000000000000" pitchFamily="2" charset="2"/>
              <a:buChar char="ü"/>
              <a:defRPr/>
            </a:pPr>
            <a:r>
              <a:rPr lang="ru-RU" altLang="en-US" sz="21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en-US" sz="21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Scenario Template production </a:t>
            </a:r>
            <a:r>
              <a:rPr lang="ru-RU" altLang="en-US" sz="2100" dirty="0">
                <a:latin typeface="Calibri Light" panose="020F0302020204030204" pitchFamily="34" charset="0"/>
                <a:cs typeface="Calibri Light" panose="020F0302020204030204" pitchFamily="34" charset="0"/>
              </a:rPr>
              <a:t>– построение полного описания события (факта) путем объединения результатов </a:t>
            </a:r>
            <a:r>
              <a:rPr lang="en-US" altLang="en-US" sz="2100" dirty="0">
                <a:latin typeface="Calibri Light" panose="020F0302020204030204" pitchFamily="34" charset="0"/>
                <a:cs typeface="Calibri Light" panose="020F0302020204030204" pitchFamily="34" charset="0"/>
              </a:rPr>
              <a:t>TE </a:t>
            </a:r>
            <a:r>
              <a:rPr lang="ru-RU" altLang="en-US" sz="2100" dirty="0">
                <a:latin typeface="Calibri Light" panose="020F0302020204030204" pitchFamily="34" charset="0"/>
                <a:cs typeface="Calibri Light" panose="020F0302020204030204" pitchFamily="34" charset="0"/>
              </a:rPr>
              <a:t>и </a:t>
            </a:r>
            <a:r>
              <a:rPr lang="en-US" altLang="en-US" sz="2100" dirty="0">
                <a:latin typeface="Calibri Light" panose="020F0302020204030204" pitchFamily="34" charset="0"/>
                <a:cs typeface="Calibri Light" panose="020F0302020204030204" pitchFamily="34" charset="0"/>
              </a:rPr>
              <a:t>TR </a:t>
            </a:r>
            <a:endParaRPr lang="en-US" altLang="ja-JP" sz="3600" dirty="0">
              <a:latin typeface="Calibri Light" panose="020F0302020204030204" pitchFamily="34" charset="0"/>
              <a:ea typeface="MS PGothic" panose="020B0600070205080204" pitchFamily="34" charset="-128"/>
              <a:cs typeface="Calibri Light" panose="020F0302020204030204" pitchFamily="34" charset="0"/>
            </a:endParaRPr>
          </a:p>
        </p:txBody>
      </p:sp>
      <p:sp>
        <p:nvSpPr>
          <p:cNvPr id="6147" name="Rectangle 3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defRPr/>
            </a:pPr>
            <a:r>
              <a:rPr lang="ru-RU" altLang="en-US" sz="3600" b="0" dirty="0">
                <a:latin typeface="Calibri" panose="020F0502020204030204" pitchFamily="34" charset="0"/>
                <a:cs typeface="Calibri" panose="020F0502020204030204" pitchFamily="34" charset="0"/>
              </a:rPr>
              <a:t>Дорожки </a:t>
            </a:r>
            <a:r>
              <a:rPr lang="en-US" altLang="en-US" sz="3600" b="0" dirty="0">
                <a:latin typeface="Calibri" panose="020F0502020204030204" pitchFamily="34" charset="0"/>
                <a:cs typeface="Calibri" panose="020F0502020204030204" pitchFamily="34" charset="0"/>
              </a:rPr>
              <a:t>MUC</a:t>
            </a:r>
            <a:endParaRPr lang="ru-RU" altLang="en-US" sz="36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4D60306-C691-4C14-AC63-4B78D016B369}" type="datetime1">
              <a:rPr lang="en-US" smtClean="0"/>
              <a:t>12/13/2019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Clr>
                <a:schemeClr val="dk1"/>
              </a:buClr>
              <a:buSzPct val="25000"/>
            </a:pPr>
            <a:fld id="{00000000-1234-1234-1234-123412341234}" type="slidenum">
              <a:rPr lang="en-US" sz="900" smtClean="0">
                <a:solidFill>
                  <a:schemeClr val="dk1"/>
                </a:solidFill>
              </a:rPr>
              <a:pPr algn="r">
                <a:buClr>
                  <a:schemeClr val="dk1"/>
                </a:buClr>
                <a:buSzPct val="25000"/>
              </a:pPr>
              <a:t>33</a:t>
            </a:fld>
            <a:endParaRPr lang="en-US" sz="9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332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311195" y="148828"/>
            <a:ext cx="8525779" cy="85725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l">
              <a:buClr>
                <a:schemeClr val="dk2"/>
              </a:buClr>
              <a:buSzPct val="25000"/>
            </a:pPr>
            <a:r>
              <a:rPr lang="en-US" sz="3600" b="0" dirty="0"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ru-RU" sz="3600" b="0" dirty="0">
                <a:latin typeface="Calibri" panose="020F0502020204030204" pitchFamily="34" charset="0"/>
                <a:cs typeface="Calibri" panose="020F0502020204030204" pitchFamily="34" charset="0"/>
              </a:rPr>
              <a:t>История. </a:t>
            </a:r>
            <a:r>
              <a:rPr lang="en-US" sz="3600" b="0" dirty="0" err="1">
                <a:latin typeface="Calibri" panose="020F0502020204030204" pitchFamily="34" charset="0"/>
                <a:cs typeface="Calibri" panose="020F0502020204030204" pitchFamily="34" charset="0"/>
              </a:rPr>
              <a:t>Дальнейшее</a:t>
            </a:r>
            <a:r>
              <a:rPr lang="en-US" sz="36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0" dirty="0" err="1">
                <a:latin typeface="Calibri" panose="020F0502020204030204" pitchFamily="34" charset="0"/>
                <a:cs typeface="Calibri" panose="020F0502020204030204" pitchFamily="34" charset="0"/>
              </a:rPr>
              <a:t>развитие</a:t>
            </a:r>
            <a:endParaRPr lang="en-US" sz="36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373769" y="1006078"/>
            <a:ext cx="7284331" cy="35885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ACE (Automatic Content Extraction) 1999 – 2008 </a:t>
            </a:r>
          </a:p>
          <a:p>
            <a:pPr marL="342900" indent="-342900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По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сравнению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с MUC:</a:t>
            </a:r>
          </a:p>
          <a:p>
            <a:pPr marL="685800" lvl="1" indent="-342900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более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детальная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таксономия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сущностей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685800" lvl="1" indent="-342900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для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всех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систем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обязательна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интерпретация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метонимических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связей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685800" lvl="1" indent="-342900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требуется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семантический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анализ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обрабатываемого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текста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Text Analysis Conference (TAC) –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настоящее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время</a:t>
            </a:r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BSNLP - </a:t>
            </a:r>
            <a:r>
              <a:rPr lang="en-US" u="sng" dirty="0">
                <a:hlinkClick r:id="rId3"/>
              </a:rPr>
              <a:t>The First Cross-Lingual Challenge on Recognition, Normalization, and Matching of Named Entities in Slavic Languages</a:t>
            </a:r>
            <a:r>
              <a:rPr lang="en-US" u="sng" dirty="0"/>
              <a:t> 2017</a:t>
            </a:r>
            <a:endParaRPr lang="en-US" dirty="0"/>
          </a:p>
          <a:p>
            <a:pPr marL="342900" indent="-342900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>
          <a:xfrm>
            <a:off x="373769" y="4786313"/>
            <a:ext cx="2133599" cy="357187"/>
          </a:xfrm>
        </p:spPr>
        <p:txBody>
          <a:bodyPr/>
          <a:lstStyle/>
          <a:p>
            <a:fld id="{18B0BA7C-3A31-4A7F-B470-319A5F589EBE}" type="datetime1">
              <a:rPr lang="en-US" smtClean="0"/>
              <a:t>12/13/2019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Clr>
                <a:schemeClr val="dk1"/>
              </a:buClr>
              <a:buSzPct val="25000"/>
            </a:pPr>
            <a:fld id="{00000000-1234-1234-1234-123412341234}" type="slidenum">
              <a:rPr lang="en-US" sz="900" smtClean="0">
                <a:solidFill>
                  <a:schemeClr val="dk1"/>
                </a:solidFill>
              </a:rPr>
              <a:pPr algn="r">
                <a:buClr>
                  <a:schemeClr val="dk1"/>
                </a:buClr>
                <a:buSzPct val="25000"/>
              </a:pPr>
              <a:t>34</a:t>
            </a:fld>
            <a:endParaRPr lang="en-US" sz="9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2842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660" y="507258"/>
            <a:ext cx="5946936" cy="43880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F068F04-5BF1-42A9-9831-FDFAAFADB419}" type="datetime1">
              <a:rPr lang="en-US" smtClean="0"/>
              <a:t>12/13/2019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Clr>
                <a:schemeClr val="dk1"/>
              </a:buClr>
              <a:buSzPct val="25000"/>
            </a:pPr>
            <a:fld id="{00000000-1234-1234-1234-123412341234}" type="slidenum">
              <a:rPr lang="en-US" sz="900" smtClean="0">
                <a:solidFill>
                  <a:schemeClr val="dk1"/>
                </a:solidFill>
              </a:rPr>
              <a:pPr algn="r">
                <a:buClr>
                  <a:schemeClr val="dk1"/>
                </a:buClr>
                <a:buSzPct val="25000"/>
              </a:pPr>
              <a:t>35</a:t>
            </a:fld>
            <a:endParaRPr lang="en-US" sz="9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3880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Clr>
                <a:schemeClr val="dk2"/>
              </a:buClr>
              <a:buSzPct val="25000"/>
            </a:pPr>
            <a:r>
              <a:rPr lang="en-US" dirty="0"/>
              <a:t>2. </a:t>
            </a:r>
            <a:r>
              <a:rPr lang="ru-RU" dirty="0"/>
              <a:t>История. </a:t>
            </a:r>
            <a:r>
              <a:rPr lang="en-US" dirty="0" err="1"/>
              <a:t>Дальнейшее</a:t>
            </a:r>
            <a:r>
              <a:rPr lang="en-US" dirty="0"/>
              <a:t> </a:t>
            </a:r>
            <a:r>
              <a:rPr lang="en-US" dirty="0" err="1"/>
              <a:t>развитие</a:t>
            </a:r>
            <a:endParaRPr lang="en-US" dirty="0"/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indent="-257175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ACE (Automatic Content Extraction)</a:t>
            </a:r>
            <a:endParaRPr lang="ru-RU" dirty="0"/>
          </a:p>
          <a:p>
            <a:pPr indent="-257175">
              <a:lnSpc>
                <a:spcPct val="90000"/>
              </a:lnSpc>
              <a:spcBef>
                <a:spcPts val="0"/>
              </a:spcBef>
            </a:pPr>
            <a:r>
              <a:rPr lang="fr-FR" dirty="0"/>
              <a:t>ACE-2 Version 1.0 (Mitchell et al., 2003</a:t>
            </a:r>
            <a:r>
              <a:rPr lang="ru-RU" dirty="0"/>
              <a:t>)</a:t>
            </a:r>
          </a:p>
          <a:p>
            <a:r>
              <a:rPr lang="en-US" dirty="0"/>
              <a:t>• Entity class</a:t>
            </a:r>
          </a:p>
          <a:p>
            <a:r>
              <a:rPr lang="en-US" dirty="0"/>
              <a:t>• Entity types</a:t>
            </a:r>
          </a:p>
          <a:p>
            <a:r>
              <a:rPr lang="en-US" dirty="0"/>
              <a:t>• NER categories (labels) and sub-categories</a:t>
            </a:r>
          </a:p>
          <a:p>
            <a:r>
              <a:rPr lang="en-US" dirty="0"/>
              <a:t>• Marked extents</a:t>
            </a:r>
          </a:p>
          <a:p>
            <a:r>
              <a:rPr lang="en-US" dirty="0"/>
              <a:t>• Nested entities</a:t>
            </a:r>
          </a:p>
          <a:p>
            <a:r>
              <a:rPr lang="en-US" dirty="0"/>
              <a:t>• Metonymy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294967295"/>
          </p:nvPr>
        </p:nvSpPr>
        <p:spPr>
          <a:xfrm>
            <a:off x="7010400" y="4686300"/>
            <a:ext cx="2133600" cy="357188"/>
          </a:xfrm>
          <a:prstGeom prst="rect">
            <a:avLst/>
          </a:prstGeom>
        </p:spPr>
        <p:txBody>
          <a:bodyPr/>
          <a:lstStyle/>
          <a:p>
            <a:pPr algn="r">
              <a:buClr>
                <a:schemeClr val="dk1"/>
              </a:buClr>
              <a:buSzPct val="25000"/>
            </a:pPr>
            <a:fld id="{00000000-1234-1234-1234-123412341234}" type="slidenum">
              <a:rPr lang="en-US" sz="900" smtClean="0">
                <a:solidFill>
                  <a:schemeClr val="dk1"/>
                </a:solidFill>
              </a:rPr>
              <a:pPr algn="r">
                <a:buClr>
                  <a:schemeClr val="dk1"/>
                </a:buClr>
                <a:buSzPct val="25000"/>
              </a:pPr>
              <a:t>36</a:t>
            </a:fld>
            <a:endParaRPr lang="en-US" sz="9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2291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Clr>
                <a:schemeClr val="dk2"/>
              </a:buClr>
              <a:buSzPct val="25000"/>
            </a:pPr>
            <a:r>
              <a:rPr lang="en-US" dirty="0"/>
              <a:t>2. </a:t>
            </a:r>
            <a:r>
              <a:rPr lang="ru-RU" dirty="0"/>
              <a:t>История. </a:t>
            </a:r>
            <a:r>
              <a:rPr lang="en-US" dirty="0" err="1"/>
              <a:t>Дальнейшее</a:t>
            </a:r>
            <a:r>
              <a:rPr lang="en-US" dirty="0"/>
              <a:t> </a:t>
            </a:r>
            <a:r>
              <a:rPr lang="en-US" dirty="0" err="1"/>
              <a:t>развитие</a:t>
            </a:r>
            <a:endParaRPr lang="en-US" dirty="0"/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r>
              <a:rPr lang="en-US" dirty="0"/>
              <a:t>ACE2</a:t>
            </a:r>
          </a:p>
          <a:p>
            <a:r>
              <a:rPr lang="en-US" dirty="0"/>
              <a:t>Person: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i="1" dirty="0"/>
              <a:t>He is [a real turkey] 1 [The political cat of the year]. She’s known as [the brain of the family] </a:t>
            </a:r>
          </a:p>
          <a:p>
            <a:r>
              <a:rPr lang="en-US" dirty="0" err="1"/>
              <a:t>PER.Individual</a:t>
            </a:r>
            <a:r>
              <a:rPr lang="en-US" dirty="0"/>
              <a:t> If the Person entity refers to a single person, tag it as </a:t>
            </a:r>
            <a:r>
              <a:rPr lang="en-US" dirty="0" err="1"/>
              <a:t>PER.Individual</a:t>
            </a:r>
            <a:r>
              <a:rPr lang="en-US" dirty="0"/>
              <a:t>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i="1" dirty="0"/>
              <a:t>[Bill Clinton] [Edmund Pope] [The President of the U.S.] The police found [[his] body]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294967295"/>
          </p:nvPr>
        </p:nvSpPr>
        <p:spPr>
          <a:xfrm>
            <a:off x="7010400" y="4686300"/>
            <a:ext cx="2133600" cy="357188"/>
          </a:xfrm>
          <a:prstGeom prst="rect">
            <a:avLst/>
          </a:prstGeom>
        </p:spPr>
        <p:txBody>
          <a:bodyPr/>
          <a:lstStyle/>
          <a:p>
            <a:pPr algn="r">
              <a:buClr>
                <a:schemeClr val="dk1"/>
              </a:buClr>
              <a:buSzPct val="25000"/>
            </a:pPr>
            <a:fld id="{00000000-1234-1234-1234-123412341234}" type="slidenum">
              <a:rPr lang="en-US" sz="900" smtClean="0">
                <a:solidFill>
                  <a:schemeClr val="dk1"/>
                </a:solidFill>
              </a:rPr>
              <a:pPr algn="r">
                <a:buClr>
                  <a:schemeClr val="dk1"/>
                </a:buClr>
                <a:buSzPct val="25000"/>
              </a:pPr>
              <a:t>37</a:t>
            </a:fld>
            <a:endParaRPr lang="en-US" sz="9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3825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Clr>
                <a:schemeClr val="dk2"/>
              </a:buClr>
              <a:buSzPct val="25000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2. </a:t>
            </a:r>
            <a:r>
              <a:rPr lang="ru-RU" dirty="0">
                <a:latin typeface="+mj-lt"/>
                <a:cs typeface="Times New Roman" panose="02020603050405020304" pitchFamily="18" charset="0"/>
              </a:rPr>
              <a:t>История.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Дальнейшее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развитие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r>
              <a:rPr lang="en-US" dirty="0" err="1"/>
              <a:t>PER.Group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[Analysts] [IBM s lawyers] </a:t>
            </a:r>
          </a:p>
          <a:p>
            <a:pPr lvl="1"/>
            <a:r>
              <a:rPr lang="en-US" dirty="0"/>
              <a:t>[The family] [The house painters] [The linguists under the table] [The Kennedys] [The Arabs] [The Christians] [the Hmong individuals] [the ethnic Albanians] </a:t>
            </a:r>
          </a:p>
          <a:p>
            <a:r>
              <a:rPr lang="en-US" dirty="0" err="1"/>
              <a:t>PER.Indeterminate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[You] want to go to the party. If [you] believe in god, [you] must..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294967295"/>
          </p:nvPr>
        </p:nvSpPr>
        <p:spPr>
          <a:xfrm>
            <a:off x="7010400" y="4686300"/>
            <a:ext cx="2133600" cy="357188"/>
          </a:xfrm>
          <a:prstGeom prst="rect">
            <a:avLst/>
          </a:prstGeom>
        </p:spPr>
        <p:txBody>
          <a:bodyPr/>
          <a:lstStyle/>
          <a:p>
            <a:pPr algn="r">
              <a:buClr>
                <a:schemeClr val="dk1"/>
              </a:buClr>
              <a:buSzPct val="25000"/>
            </a:pPr>
            <a:fld id="{00000000-1234-1234-1234-123412341234}" type="slidenum">
              <a:rPr lang="en-US" sz="900" smtClean="0">
                <a:solidFill>
                  <a:schemeClr val="dk1"/>
                </a:solidFill>
              </a:rPr>
              <a:pPr algn="r">
                <a:buClr>
                  <a:schemeClr val="dk1"/>
                </a:buClr>
                <a:buSzPct val="25000"/>
              </a:pPr>
              <a:t>38</a:t>
            </a:fld>
            <a:endParaRPr lang="en-US" sz="9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3865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Clr>
                <a:schemeClr val="dk2"/>
              </a:buClr>
              <a:buSzPct val="25000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2. </a:t>
            </a:r>
            <a:r>
              <a:rPr lang="ru-RU" dirty="0">
                <a:latin typeface="+mj-lt"/>
                <a:cs typeface="Times New Roman" panose="02020603050405020304" pitchFamily="18" charset="0"/>
              </a:rPr>
              <a:t>История.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Дальнейшее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развитие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457200" y="1108004"/>
            <a:ext cx="8229600" cy="3725679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r>
              <a:rPr lang="en-US" dirty="0"/>
              <a:t>Titles, Honorifics, and Positions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Fictional characters, names of animals, and names of fictional animals</a:t>
            </a:r>
          </a:p>
          <a:p>
            <a:pPr lvl="1"/>
            <a:r>
              <a:rPr lang="en-US" dirty="0"/>
              <a:t>[Batman] has become a popular icon [Adam West] s costume from Batman the TV series 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детали: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https://www.ldc.upenn.edu/sites/www.ldc.upenn.edu/files/english-entities-guidelines-v6.6.pdf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7010400" y="4686300"/>
            <a:ext cx="2133600" cy="357188"/>
          </a:xfrm>
          <a:prstGeom prst="rect">
            <a:avLst/>
          </a:prstGeom>
        </p:spPr>
        <p:txBody>
          <a:bodyPr/>
          <a:lstStyle/>
          <a:p>
            <a:pPr algn="r">
              <a:buClr>
                <a:schemeClr val="dk1"/>
              </a:buClr>
              <a:buSzPct val="25000"/>
            </a:pPr>
            <a:fld id="{00000000-1234-1234-1234-123412341234}" type="slidenum">
              <a:rPr lang="en-US" sz="900" smtClean="0">
                <a:solidFill>
                  <a:schemeClr val="dk1"/>
                </a:solidFill>
              </a:rPr>
              <a:pPr algn="r">
                <a:buClr>
                  <a:schemeClr val="dk1"/>
                </a:buClr>
                <a:buSzPct val="25000"/>
              </a:pPr>
              <a:t>39</a:t>
            </a:fld>
            <a:endParaRPr lang="en-US" sz="900">
              <a:solidFill>
                <a:schemeClr val="dk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255" y="1565906"/>
            <a:ext cx="419100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055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804" y="116913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ru-RU" sz="3600" dirty="0"/>
              <a:t>Введение. Извлечение информации из текста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53672" y="974163"/>
            <a:ext cx="8801838" cy="2907612"/>
          </a:xfrm>
        </p:spPr>
        <p:txBody>
          <a:bodyPr/>
          <a:lstStyle/>
          <a:p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Извлечение информации из текста (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Information extraction</a:t>
            </a:r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):</a:t>
            </a:r>
          </a:p>
          <a:p>
            <a:pPr marL="800100" lvl="1" indent="-342900"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извлечение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распознавание именованных сущностей (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Named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enitites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extraction/recognition, NER/NERC</a:t>
            </a:r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извлечение отношений: часть-целое, персона-статус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должность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фамилия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место работы… (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Relationship Extraction &amp; Classification</a:t>
            </a:r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  <a:p>
            <a:pPr marL="800100" lvl="1" indent="-342900"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извлечение фактов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событий: продажа, арест, стихийные бедствия … - факт + участники факта + локализация + время (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Event </a:t>
            </a:r>
            <a:r>
              <a:rPr lang="fr-FR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Detection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&amp; Classification</a:t>
            </a:r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  <a:p>
            <a:pPr marL="800100" lvl="1" indent="-342900"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извлечение чужой речи</a:t>
            </a:r>
          </a:p>
          <a:p>
            <a:pPr marL="800100" lvl="1" indent="-342900"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Временной анализ событий (</a:t>
            </a:r>
            <a:r>
              <a:rPr lang="ru-RU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Temporal</a:t>
            </a:r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Analysis</a:t>
            </a:r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  <a:p>
            <a:pPr marL="800100" lvl="1" indent="-342900"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Заполнение шаблонов о событии/факте</a:t>
            </a:r>
          </a:p>
          <a:p>
            <a:pPr lvl="1">
              <a:spcBef>
                <a:spcPts val="300"/>
              </a:spcBef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055721"/>
      </p:ext>
    </p:extLst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9022" y="19465"/>
            <a:ext cx="8229600" cy="857250"/>
          </a:xfrm>
        </p:spPr>
        <p:txBody>
          <a:bodyPr/>
          <a:lstStyle/>
          <a:p>
            <a:r>
              <a:rPr lang="ru-RU" dirty="0" smtClean="0"/>
              <a:t>Разметка данных </a:t>
            </a:r>
            <a:r>
              <a:rPr lang="ru-RU" dirty="0" smtClean="0"/>
              <a:t>– </a:t>
            </a:r>
            <a:r>
              <a:rPr lang="en-US" dirty="0" smtClean="0"/>
              <a:t>BIO - BILOU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51" y="696596"/>
            <a:ext cx="8465949" cy="144162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48" y="2232891"/>
            <a:ext cx="8465952" cy="124754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51" y="3494394"/>
            <a:ext cx="8465949" cy="129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7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9022" y="19465"/>
            <a:ext cx="8229600" cy="857250"/>
          </a:xfrm>
        </p:spPr>
        <p:txBody>
          <a:bodyPr/>
          <a:lstStyle/>
          <a:p>
            <a:r>
              <a:rPr lang="ru-RU" dirty="0" smtClean="0"/>
              <a:t>Разметка данных </a:t>
            </a:r>
            <a:r>
              <a:rPr lang="ru-RU" dirty="0" smtClean="0"/>
              <a:t>– </a:t>
            </a:r>
            <a:r>
              <a:rPr lang="en-US" dirty="0" smtClean="0"/>
              <a:t>BIO - BILOU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 - 'beginning'</a:t>
            </a:r>
          </a:p>
          <a:p>
            <a:r>
              <a:rPr lang="en-US" dirty="0"/>
              <a:t>I - 'inside'</a:t>
            </a:r>
          </a:p>
          <a:p>
            <a:r>
              <a:rPr lang="en-US" dirty="0"/>
              <a:t>L - 'last'</a:t>
            </a:r>
          </a:p>
          <a:p>
            <a:r>
              <a:rPr lang="en-US" dirty="0"/>
              <a:t>O - 'outside'</a:t>
            </a:r>
          </a:p>
          <a:p>
            <a:r>
              <a:rPr lang="en-US" dirty="0"/>
              <a:t>U - 'unit'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03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3. </a:t>
            </a:r>
            <a:r>
              <a:rPr lang="ru-RU" sz="3200" dirty="0" err="1"/>
              <a:t>Томита-парсер</a:t>
            </a:r>
            <a:r>
              <a:rPr lang="en-US" sz="3200" dirty="0"/>
              <a:t>: </a:t>
            </a:r>
            <a:r>
              <a:rPr lang="ru-RU" sz="3200" dirty="0"/>
              <a:t>Аналоги 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nb-NO" sz="1575" dirty="0"/>
              <a:t>JAPE </a:t>
            </a:r>
            <a:r>
              <a:rPr lang="ru-RU" sz="1575" dirty="0"/>
              <a:t>(</a:t>
            </a:r>
            <a:r>
              <a:rPr lang="it-IT" sz="1575" dirty="0"/>
              <a:t>Java Annotation Patterns Engine</a:t>
            </a:r>
            <a:r>
              <a:rPr lang="ru-RU" sz="1575" dirty="0"/>
              <a:t>)</a:t>
            </a:r>
          </a:p>
          <a:p>
            <a:pPr marL="634604" lvl="1" indent="-257175">
              <a:buFont typeface="Arial" pitchFamily="34" charset="0"/>
              <a:buChar char="•"/>
            </a:pPr>
            <a:r>
              <a:rPr lang="ru-RU" sz="1575" dirty="0"/>
              <a:t>Конечный автомат над множеством </a:t>
            </a:r>
            <a:r>
              <a:rPr lang="ru-RU" sz="1575" dirty="0" err="1"/>
              <a:t>регулярок</a:t>
            </a:r>
            <a:endParaRPr lang="en-US" sz="1575" dirty="0"/>
          </a:p>
          <a:p>
            <a:pPr marL="634604" lvl="1" indent="-257175">
              <a:buFont typeface="Arial" pitchFamily="34" charset="0"/>
              <a:buChar char="•"/>
            </a:pPr>
            <a:r>
              <a:rPr lang="ru-RU" sz="1575" dirty="0"/>
              <a:t>Часть </a:t>
            </a:r>
            <a:r>
              <a:rPr lang="en-US" sz="1575" dirty="0"/>
              <a:t>GATE – </a:t>
            </a:r>
            <a:r>
              <a:rPr lang="ru-RU" sz="1575" dirty="0" err="1"/>
              <a:t>фреймворка</a:t>
            </a:r>
            <a:r>
              <a:rPr lang="ru-RU" sz="1575" dirty="0"/>
              <a:t> для лингвистических задач</a:t>
            </a:r>
          </a:p>
          <a:p>
            <a:pPr marL="634604" lvl="1" indent="-257175">
              <a:buFont typeface="Arial" pitchFamily="34" charset="0"/>
              <a:buChar char="•"/>
            </a:pPr>
            <a:r>
              <a:rPr lang="it-IT" sz="1575" dirty="0">
                <a:hlinkClick r:id="rId2"/>
              </a:rPr>
              <a:t>http://gate.ac.uk/</a:t>
            </a:r>
            <a:r>
              <a:rPr lang="it-IT" sz="1575" dirty="0"/>
              <a:t> </a:t>
            </a:r>
            <a:endParaRPr lang="ru-RU" sz="1575" dirty="0"/>
          </a:p>
          <a:p>
            <a:r>
              <a:rPr lang="nb-NO" sz="1575" dirty="0"/>
              <a:t>AG</a:t>
            </a:r>
            <a:r>
              <a:rPr lang="en-US" sz="1575" dirty="0"/>
              <a:t>F</a:t>
            </a:r>
            <a:r>
              <a:rPr lang="nb-NO" sz="1575" dirty="0"/>
              <a:t>L</a:t>
            </a:r>
            <a:r>
              <a:rPr lang="ru-RU" sz="1575" dirty="0"/>
              <a:t> (</a:t>
            </a:r>
            <a:r>
              <a:rPr lang="en-US" sz="1575" dirty="0"/>
              <a:t>A</a:t>
            </a:r>
            <a:r>
              <a:rPr lang="it-IT" sz="1575" dirty="0"/>
              <a:t>ffix Grammars Over a Finite Lattice)</a:t>
            </a:r>
            <a:endParaRPr lang="ru-RU" sz="1575" dirty="0"/>
          </a:p>
          <a:p>
            <a:pPr marL="634604" lvl="1" indent="-257175">
              <a:buFont typeface="Arial" pitchFamily="34" charset="0"/>
              <a:buChar char="•"/>
            </a:pPr>
            <a:r>
              <a:rPr lang="ru-RU" sz="1575" dirty="0"/>
              <a:t>Контекстно-свободные грамматики ограничены набором предопределенных значений категорий</a:t>
            </a:r>
          </a:p>
          <a:p>
            <a:pPr marL="634604" lvl="1" indent="-257175">
              <a:buFont typeface="Arial" pitchFamily="34" charset="0"/>
              <a:buChar char="•"/>
            </a:pPr>
            <a:r>
              <a:rPr lang="it-IT" sz="1575" dirty="0">
                <a:hlinkClick r:id="rId3"/>
              </a:rPr>
              <a:t>http://www.agfl.cs.ru.nl/</a:t>
            </a:r>
            <a:endParaRPr lang="ru-RU" sz="1575" dirty="0"/>
          </a:p>
          <a:p>
            <a:r>
              <a:rPr lang="nb-NO" sz="1575" dirty="0"/>
              <a:t>LSPL (</a:t>
            </a:r>
            <a:r>
              <a:rPr lang="it-IT" sz="1575" dirty="0"/>
              <a:t>LexicoSyntactic Pattern Language)</a:t>
            </a:r>
          </a:p>
          <a:p>
            <a:pPr marL="634604" lvl="1" indent="-257175">
              <a:buFont typeface="Arial" pitchFamily="34" charset="0"/>
              <a:buChar char="•"/>
            </a:pPr>
            <a:r>
              <a:rPr lang="ru-RU" sz="1575" dirty="0"/>
              <a:t>язык, на котором можно записывать лексико-синтаксические шаблоны</a:t>
            </a:r>
            <a:endParaRPr lang="en-US" sz="1575" dirty="0"/>
          </a:p>
          <a:p>
            <a:pPr marL="634604" lvl="1" indent="-257175">
              <a:buFont typeface="Arial" pitchFamily="34" charset="0"/>
              <a:buChar char="•"/>
            </a:pPr>
            <a:r>
              <a:rPr lang="nb-NO" sz="1575" u="sng" dirty="0">
                <a:hlinkClick r:id="rId4" tooltip="Внешняя ссылка (откроется в новом окне)"/>
              </a:rPr>
              <a:t>http://www.lspl.ru/index.php</a:t>
            </a:r>
            <a:endParaRPr lang="nb-NO" sz="1575" u="sng" dirty="0"/>
          </a:p>
          <a:p>
            <a:r>
              <a:rPr lang="nb-NO" sz="1575" dirty="0"/>
              <a:t>AIRE</a:t>
            </a:r>
            <a:r>
              <a:rPr lang="ru-RU" sz="1575" dirty="0"/>
              <a:t> (</a:t>
            </a:r>
            <a:r>
              <a:rPr lang="fr-FR" sz="1575" dirty="0"/>
              <a:t>Artificial Intelligence Information Retrieval Engine</a:t>
            </a:r>
            <a:r>
              <a:rPr lang="ru-RU" sz="1575" u="sng" dirty="0"/>
              <a:t>)</a:t>
            </a:r>
          </a:p>
          <a:p>
            <a:pPr marL="634604" lvl="1" indent="-257175">
              <a:buFont typeface="Arial" pitchFamily="34" charset="0"/>
              <a:buChar char="•"/>
            </a:pPr>
            <a:r>
              <a:rPr lang="ru-RU" sz="1575" dirty="0"/>
              <a:t>универсальный базовый компонент систем информационного поиска и автоматического перевода</a:t>
            </a:r>
            <a:endParaRPr lang="ru-RU" sz="1575" u="sng" dirty="0">
              <a:hlinkClick r:id="rId5"/>
            </a:endParaRPr>
          </a:p>
          <a:p>
            <a:pPr marL="634604" lvl="1" indent="-257175">
              <a:buFont typeface="Arial" pitchFamily="34" charset="0"/>
              <a:buChar char="•"/>
            </a:pPr>
            <a:r>
              <a:rPr lang="nb-NO" sz="1575" u="sng" dirty="0">
                <a:hlinkClick r:id="rId5"/>
              </a:rPr>
              <a:t>http://clck.ru/4JKhe</a:t>
            </a:r>
            <a:r>
              <a:rPr lang="ru-RU" sz="1575" u="sng" dirty="0"/>
              <a:t> </a:t>
            </a:r>
            <a:endParaRPr lang="nb-NO" sz="1575" u="sng" dirty="0"/>
          </a:p>
          <a:p>
            <a:pPr lvl="1"/>
            <a:endParaRPr lang="ru-RU" sz="1575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4670425"/>
            <a:ext cx="2133600" cy="274638"/>
          </a:xfrm>
        </p:spPr>
        <p:txBody>
          <a:bodyPr/>
          <a:lstStyle/>
          <a:p>
            <a:pPr>
              <a:defRPr/>
            </a:pPr>
            <a:fld id="{78BEEB26-2879-4DF3-B5C6-001DE47A00A1}" type="slidenum">
              <a:rPr lang="ru-RU" smtClean="0"/>
              <a:pPr>
                <a:defRPr/>
              </a:pPr>
              <a:t>42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91783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l">
              <a:buClr>
                <a:schemeClr val="dk2"/>
              </a:buClr>
              <a:buSzPct val="25000"/>
            </a:pPr>
            <a:r>
              <a:rPr lang="ru-RU" b="0" dirty="0">
                <a:ea typeface="Arial"/>
                <a:sym typeface="Arial"/>
              </a:rPr>
              <a:t>3. Правила. Ошибки</a:t>
            </a:r>
            <a:endParaRPr lang="en-US" b="0" dirty="0">
              <a:ea typeface="Arial"/>
              <a:sym typeface="Arial"/>
            </a:endParaRPr>
          </a:p>
        </p:txBody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ru-RU" sz="2000" dirty="0"/>
              <a:t>Объекты «накладываются» друг на друга</a:t>
            </a:r>
            <a:endParaRPr lang="en-US" sz="2000" dirty="0"/>
          </a:p>
          <a:p>
            <a:pPr>
              <a:spcBef>
                <a:spcPts val="0"/>
              </a:spcBef>
            </a:pPr>
            <a:r>
              <a:rPr lang="ru-RU" sz="2000" dirty="0"/>
              <a:t>1.1.            Строки полностью совпадают(например, на </a:t>
            </a:r>
            <a:r>
              <a:rPr lang="ru-RU" sz="2000" dirty="0" err="1"/>
              <a:t>New</a:t>
            </a:r>
            <a:r>
              <a:rPr lang="ru-RU" sz="2000" dirty="0"/>
              <a:t> </a:t>
            </a:r>
            <a:r>
              <a:rPr lang="ru-RU" sz="2000" dirty="0" err="1"/>
              <a:t>York</a:t>
            </a:r>
            <a:r>
              <a:rPr lang="ru-RU" sz="2000" dirty="0"/>
              <a:t> подсвечивается и штат, и город)</a:t>
            </a:r>
            <a:endParaRPr lang="en-US" sz="2000" dirty="0"/>
          </a:p>
          <a:p>
            <a:pPr>
              <a:spcBef>
                <a:spcPts val="0"/>
              </a:spcBef>
            </a:pPr>
            <a:r>
              <a:rPr lang="ru-RU" sz="2000" dirty="0"/>
              <a:t>1.2.            Один объект вкладывается в </a:t>
            </a:r>
            <a:r>
              <a:rPr lang="ru-RU" sz="2000" dirty="0" err="1"/>
              <a:t>другой,обычно</a:t>
            </a:r>
            <a:r>
              <a:rPr lang="ru-RU" sz="2000" dirty="0"/>
              <a:t> GEO в ORG (например, </a:t>
            </a:r>
            <a:r>
              <a:rPr lang="ru-RU" sz="2000" dirty="0" err="1"/>
              <a:t>University</a:t>
            </a:r>
            <a:r>
              <a:rPr lang="ru-RU" sz="2000" dirty="0"/>
              <a:t> </a:t>
            </a:r>
            <a:r>
              <a:rPr lang="ru-RU" sz="2000" dirty="0" err="1"/>
              <a:t>of</a:t>
            </a:r>
            <a:r>
              <a:rPr lang="ru-RU" sz="2000" dirty="0"/>
              <a:t> </a:t>
            </a:r>
            <a:r>
              <a:rPr lang="ru-RU" sz="2000" dirty="0" err="1"/>
              <a:t>California</a:t>
            </a:r>
            <a:r>
              <a:rPr lang="ru-RU" sz="2000" dirty="0"/>
              <a:t>)</a:t>
            </a:r>
            <a:endParaRPr lang="en-US" sz="2000" dirty="0"/>
          </a:p>
          <a:p>
            <a:pPr lvl="0">
              <a:spcBef>
                <a:spcPts val="0"/>
              </a:spcBef>
            </a:pPr>
            <a:r>
              <a:rPr lang="ru-RU" sz="2000" dirty="0"/>
              <a:t>Выделяются “лишние» объекты</a:t>
            </a:r>
            <a:endParaRPr lang="en-US" sz="2000" dirty="0"/>
          </a:p>
          <a:p>
            <a:pPr>
              <a:spcBef>
                <a:spcPts val="0"/>
              </a:spcBef>
            </a:pPr>
            <a:r>
              <a:rPr lang="ru-RU" sz="2000" dirty="0"/>
              <a:t>2.1.            «Левые» объекты в онтологии(например </a:t>
            </a:r>
            <a:r>
              <a:rPr lang="ru-RU" sz="2000" dirty="0" err="1"/>
              <a:t>City</a:t>
            </a:r>
            <a:r>
              <a:rPr lang="ru-RU" sz="2000" dirty="0"/>
              <a:t> и </a:t>
            </a:r>
            <a:r>
              <a:rPr lang="ru-RU" sz="2000" dirty="0" err="1"/>
              <a:t>State</a:t>
            </a:r>
            <a:r>
              <a:rPr lang="ru-RU" sz="2000" dirty="0"/>
              <a:t> типа ORG)</a:t>
            </a:r>
            <a:endParaRPr lang="en-US" sz="2000" dirty="0"/>
          </a:p>
          <a:p>
            <a:pPr>
              <a:spcBef>
                <a:spcPts val="0"/>
              </a:spcBef>
            </a:pPr>
            <a:r>
              <a:rPr lang="ru-RU" sz="2000" dirty="0"/>
              <a:t>2.2.            Срабатывают какие-то синонимы (?)(например, на </a:t>
            </a:r>
            <a:r>
              <a:rPr lang="ru-RU" sz="2000" dirty="0" err="1"/>
              <a:t>Web</a:t>
            </a:r>
            <a:r>
              <a:rPr lang="ru-RU" sz="2000" dirty="0"/>
              <a:t> подсвечивается объект PER.2458620 </a:t>
            </a:r>
            <a:r>
              <a:rPr lang="ru-RU" sz="2000" dirty="0" err="1"/>
              <a:t>Howard</a:t>
            </a:r>
            <a:r>
              <a:rPr lang="ru-RU" sz="2000" dirty="0"/>
              <a:t> </a:t>
            </a:r>
            <a:r>
              <a:rPr lang="ru-RU" sz="2000" dirty="0" err="1"/>
              <a:t>Webb</a:t>
            </a:r>
            <a:r>
              <a:rPr lang="ru-RU" sz="2000" dirty="0"/>
              <a:t>)</a:t>
            </a:r>
            <a:endParaRPr lang="en-US" sz="2000" dirty="0"/>
          </a:p>
          <a:p>
            <a:pPr>
              <a:spcBef>
                <a:spcPts val="0"/>
              </a:spcBef>
            </a:pPr>
            <a:r>
              <a:rPr lang="ru-RU" sz="2000" dirty="0"/>
              <a:t>2.3.            Срабатывают синонимы, </a:t>
            </a:r>
            <a:r>
              <a:rPr lang="ru-RU" sz="2000" dirty="0" err="1"/>
              <a:t>порожденныеавтоматически</a:t>
            </a:r>
            <a:r>
              <a:rPr lang="ru-RU" sz="2000" dirty="0"/>
              <a:t> (?) (например, на слово </a:t>
            </a:r>
            <a:r>
              <a:rPr lang="ru-RU" sz="2000" dirty="0" err="1"/>
              <a:t>South</a:t>
            </a:r>
            <a:r>
              <a:rPr lang="ru-RU" sz="2000" dirty="0"/>
              <a:t> подсвечивается объект </a:t>
            </a:r>
            <a:r>
              <a:rPr lang="ru-RU" sz="2000" dirty="0" err="1"/>
              <a:t>South</a:t>
            </a:r>
            <a:r>
              <a:rPr lang="ru-RU" sz="2000" dirty="0"/>
              <a:t> </a:t>
            </a:r>
            <a:r>
              <a:rPr lang="ru-RU" sz="2000" dirty="0" err="1"/>
              <a:t>Bank</a:t>
            </a:r>
            <a:r>
              <a:rPr lang="ru-RU" sz="2000" dirty="0"/>
              <a:t>)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294967295"/>
          </p:nvPr>
        </p:nvSpPr>
        <p:spPr>
          <a:xfrm>
            <a:off x="7010400" y="4686300"/>
            <a:ext cx="2133600" cy="357188"/>
          </a:xfrm>
          <a:prstGeom prst="rect">
            <a:avLst/>
          </a:prstGeom>
        </p:spPr>
        <p:txBody>
          <a:bodyPr/>
          <a:lstStyle/>
          <a:p>
            <a:pPr algn="r">
              <a:buClr>
                <a:schemeClr val="dk1"/>
              </a:buClr>
              <a:buSzPct val="25000"/>
            </a:pPr>
            <a:fld id="{00000000-1234-1234-1234-123412341234}" type="slidenum">
              <a:rPr lang="en-US" sz="900" smtClean="0">
                <a:solidFill>
                  <a:schemeClr val="dk1"/>
                </a:solidFill>
              </a:rPr>
              <a:pPr algn="r">
                <a:buClr>
                  <a:schemeClr val="dk1"/>
                </a:buClr>
                <a:buSzPct val="25000"/>
              </a:pPr>
              <a:t>43</a:t>
            </a:fld>
            <a:endParaRPr lang="en-US" sz="9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6527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l">
              <a:buClr>
                <a:schemeClr val="dk2"/>
              </a:buClr>
              <a:buSzPct val="25000"/>
            </a:pPr>
            <a:r>
              <a:rPr lang="en-US" dirty="0" err="1"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Пример</a:t>
            </a:r>
            <a:r>
              <a:rPr lang="en-US" dirty="0"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</a:t>
            </a:r>
            <a:r>
              <a:rPr lang="en-US" dirty="0" err="1"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минимизации</a:t>
            </a:r>
            <a:endParaRPr lang="en-US" dirty="0"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294967295"/>
          </p:nvPr>
        </p:nvSpPr>
        <p:spPr>
          <a:xfrm>
            <a:off x="7010400" y="4686300"/>
            <a:ext cx="2133600" cy="357188"/>
          </a:xfrm>
          <a:prstGeom prst="rect">
            <a:avLst/>
          </a:prstGeom>
        </p:spPr>
        <p:txBody>
          <a:bodyPr/>
          <a:lstStyle/>
          <a:p>
            <a:pPr algn="r">
              <a:buClr>
                <a:schemeClr val="dk1"/>
              </a:buClr>
              <a:buSzPct val="25000"/>
            </a:pPr>
            <a:fld id="{00000000-1234-1234-1234-123412341234}" type="slidenum">
              <a:rPr lang="en-US" sz="900" smtClean="0">
                <a:solidFill>
                  <a:schemeClr val="dk1"/>
                </a:solidFill>
              </a:rPr>
              <a:pPr algn="r">
                <a:buClr>
                  <a:schemeClr val="dk1"/>
                </a:buClr>
                <a:buSzPct val="25000"/>
              </a:pPr>
              <a:t>44</a:t>
            </a:fld>
            <a:endParaRPr lang="en-US" sz="900">
              <a:solidFill>
                <a:schemeClr val="dk1"/>
              </a:solidFill>
            </a:endParaRPr>
          </a:p>
        </p:txBody>
      </p:sp>
      <p:sp>
        <p:nvSpPr>
          <p:cNvPr id="380" name="Shape 380"/>
          <p:cNvSpPr/>
          <p:nvPr/>
        </p:nvSpPr>
        <p:spPr>
          <a:xfrm>
            <a:off x="2123429" y="1902618"/>
            <a:ext cx="1701746" cy="44767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8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Организация</a:t>
            </a:r>
            <a:r>
              <a:rPr lang="en-US" sz="18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(95)</a:t>
            </a:r>
          </a:p>
        </p:txBody>
      </p:sp>
      <p:sp>
        <p:nvSpPr>
          <p:cNvPr id="381" name="Shape 381"/>
          <p:cNvSpPr txBox="1"/>
          <p:nvPr/>
        </p:nvSpPr>
        <p:spPr>
          <a:xfrm>
            <a:off x="457200" y="3377803"/>
            <a:ext cx="8283844" cy="3429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2400" dirty="0" err="1">
                <a:solidFill>
                  <a:schemeClr val="dk1"/>
                </a:solidFill>
                <a:latin typeface="Calibri Light" panose="020F0302020204030204" pitchFamily="34" charset="0"/>
                <a:ea typeface="Tahoma"/>
                <a:cs typeface="Calibri Light" panose="020F0302020204030204" pitchFamily="34" charset="0"/>
                <a:sym typeface="Tahoma"/>
              </a:rPr>
              <a:t>Президент</a:t>
            </a:r>
            <a:r>
              <a:rPr lang="en-US" sz="2400" dirty="0">
                <a:solidFill>
                  <a:schemeClr val="dk1"/>
                </a:solidFill>
                <a:latin typeface="Calibri Light" panose="020F0302020204030204" pitchFamily="34" charset="0"/>
                <a:ea typeface="Tahoma"/>
                <a:cs typeface="Calibri Light" panose="020F0302020204030204" pitchFamily="34" charset="0"/>
                <a:sym typeface="Tahoma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 Light" panose="020F0302020204030204" pitchFamily="34" charset="0"/>
                <a:ea typeface="Tahoma"/>
                <a:cs typeface="Calibri Light" panose="020F0302020204030204" pitchFamily="34" charset="0"/>
                <a:sym typeface="Tahoma"/>
              </a:rPr>
              <a:t>Росторгбанка</a:t>
            </a:r>
            <a:r>
              <a:rPr lang="en-US" sz="2400" dirty="0">
                <a:solidFill>
                  <a:schemeClr val="dk1"/>
                </a:solidFill>
                <a:latin typeface="Calibri Light" panose="020F0302020204030204" pitchFamily="34" charset="0"/>
                <a:ea typeface="Tahoma"/>
                <a:cs typeface="Calibri Light" panose="020F0302020204030204" pitchFamily="34" charset="0"/>
                <a:sym typeface="Tahoma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 Light" panose="020F0302020204030204" pitchFamily="34" charset="0"/>
                <a:ea typeface="Tahoma"/>
                <a:cs typeface="Calibri Light" panose="020F0302020204030204" pitchFamily="34" charset="0"/>
                <a:sym typeface="Tahoma"/>
              </a:rPr>
              <a:t>Владимир</a:t>
            </a:r>
            <a:r>
              <a:rPr lang="en-US" sz="2400" dirty="0">
                <a:solidFill>
                  <a:schemeClr val="dk1"/>
                </a:solidFill>
                <a:latin typeface="Calibri Light" panose="020F0302020204030204" pitchFamily="34" charset="0"/>
                <a:ea typeface="Tahoma"/>
                <a:cs typeface="Calibri Light" panose="020F0302020204030204" pitchFamily="34" charset="0"/>
                <a:sym typeface="Tahoma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 Light" panose="020F0302020204030204" pitchFamily="34" charset="0"/>
                <a:ea typeface="Tahoma"/>
                <a:cs typeface="Calibri Light" panose="020F0302020204030204" pitchFamily="34" charset="0"/>
                <a:sym typeface="Tahoma"/>
              </a:rPr>
              <a:t>Семенович</a:t>
            </a:r>
            <a:r>
              <a:rPr lang="en-US" sz="2400" dirty="0">
                <a:solidFill>
                  <a:schemeClr val="dk1"/>
                </a:solidFill>
                <a:latin typeface="Calibri Light" panose="020F0302020204030204" pitchFamily="34" charset="0"/>
                <a:ea typeface="Tahoma"/>
                <a:cs typeface="Calibri Light" panose="020F0302020204030204" pitchFamily="34" charset="0"/>
                <a:sym typeface="Tahoma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 Light" panose="020F0302020204030204" pitchFamily="34" charset="0"/>
                <a:ea typeface="Tahoma"/>
                <a:cs typeface="Calibri Light" panose="020F0302020204030204" pitchFamily="34" charset="0"/>
                <a:sym typeface="Tahoma"/>
              </a:rPr>
              <a:t>Нистратов</a:t>
            </a:r>
            <a:endParaRPr lang="en-US" sz="2400" dirty="0">
              <a:solidFill>
                <a:schemeClr val="dk1"/>
              </a:solidFill>
              <a:latin typeface="Calibri Light" panose="020F0302020204030204" pitchFamily="34" charset="0"/>
              <a:ea typeface="Tahoma"/>
              <a:cs typeface="Calibri Light" panose="020F0302020204030204" pitchFamily="34" charset="0"/>
              <a:sym typeface="Tahoma"/>
            </a:endParaRPr>
          </a:p>
        </p:txBody>
      </p:sp>
      <p:sp>
        <p:nvSpPr>
          <p:cNvPr id="382" name="Shape 382"/>
          <p:cNvSpPr/>
          <p:nvPr/>
        </p:nvSpPr>
        <p:spPr>
          <a:xfrm>
            <a:off x="2192042" y="2973586"/>
            <a:ext cx="4386989" cy="447675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 w="285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8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Персона</a:t>
            </a:r>
            <a:r>
              <a:rPr lang="en-US" sz="18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(70)</a:t>
            </a:r>
          </a:p>
        </p:txBody>
      </p:sp>
      <p:sp>
        <p:nvSpPr>
          <p:cNvPr id="383" name="Shape 383"/>
          <p:cNvSpPr/>
          <p:nvPr/>
        </p:nvSpPr>
        <p:spPr>
          <a:xfrm>
            <a:off x="2192042" y="2424823"/>
            <a:ext cx="2590799" cy="447675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 w="285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8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Персона</a:t>
            </a:r>
            <a:r>
              <a:rPr lang="en-US" sz="18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(60)</a:t>
            </a:r>
          </a:p>
        </p:txBody>
      </p:sp>
      <p:sp>
        <p:nvSpPr>
          <p:cNvPr id="384" name="Shape 384"/>
          <p:cNvSpPr/>
          <p:nvPr/>
        </p:nvSpPr>
        <p:spPr>
          <a:xfrm>
            <a:off x="3894756" y="1313365"/>
            <a:ext cx="2333625" cy="447675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 w="285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8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Персона</a:t>
            </a:r>
            <a:r>
              <a:rPr lang="en-US" sz="18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(85)</a:t>
            </a:r>
          </a:p>
        </p:txBody>
      </p:sp>
      <p:sp>
        <p:nvSpPr>
          <p:cNvPr id="385" name="Shape 385"/>
          <p:cNvSpPr/>
          <p:nvPr/>
        </p:nvSpPr>
        <p:spPr>
          <a:xfrm>
            <a:off x="3949002" y="1897962"/>
            <a:ext cx="3885391" cy="447675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 w="285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8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Персона</a:t>
            </a:r>
            <a:r>
              <a:rPr lang="en-US" sz="18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(100)</a:t>
            </a:r>
          </a:p>
        </p:txBody>
      </p:sp>
      <p:sp>
        <p:nvSpPr>
          <p:cNvPr id="386" name="Shape 386"/>
          <p:cNvSpPr/>
          <p:nvPr/>
        </p:nvSpPr>
        <p:spPr>
          <a:xfrm>
            <a:off x="232475" y="3017044"/>
            <a:ext cx="1890954" cy="360760"/>
          </a:xfrm>
          <a:prstGeom prst="roundRect">
            <a:avLst>
              <a:gd name="adj" fmla="val 16667"/>
            </a:avLst>
          </a:prstGeom>
          <a:solidFill>
            <a:srgbClr val="FF99CC"/>
          </a:solidFill>
          <a:ln w="285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8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Должность</a:t>
            </a:r>
            <a:r>
              <a:rPr lang="en-US" sz="18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(95)</a:t>
            </a:r>
          </a:p>
        </p:txBody>
      </p:sp>
    </p:spTree>
    <p:extLst>
      <p:ext uri="{BB962C8B-B14F-4D97-AF65-F5344CB8AC3E}">
        <p14:creationId xmlns:p14="http://schemas.microsoft.com/office/powerpoint/2010/main" val="109964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ru" sz="36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Пространство признаков</a:t>
            </a:r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ru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Пространство признаков: vector(bool,w_len,low_case_ver) ;</a:t>
            </a:r>
          </a:p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ru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“The president of Apple eats an apple.”;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Shape 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23" y="3107975"/>
            <a:ext cx="8967950" cy="9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Georgia"/>
              <a:buNone/>
            </a:pPr>
            <a:r>
              <a:rPr lang="ru" dirty="0"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4</a:t>
            </a:r>
            <a:r>
              <a:rPr lang="ru" sz="36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.1.Признаки на уровне слов</a:t>
            </a:r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683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ru" sz="2200" b="0" i="0" u="sng" strike="noStrike" cap="none" dirty="0">
                <a:solidFill>
                  <a:schemeClr val="dk1"/>
                </a:solidFill>
                <a:ea typeface="Georgia"/>
                <a:sym typeface="Georgia"/>
              </a:rPr>
              <a:t>На уровне слов рассматривают</a:t>
            </a:r>
            <a:r>
              <a:rPr lang="ru" sz="2200" b="0" i="0" u="none" strike="noStrike" cap="none" dirty="0">
                <a:solidFill>
                  <a:schemeClr val="dk1"/>
                </a:solidFill>
                <a:ea typeface="Georgia"/>
                <a:sym typeface="Georgia"/>
              </a:rPr>
              <a:t>: слово прописное/строчное, знаки препинания, морфология, части речи, числовое значение;</a:t>
            </a:r>
          </a:p>
          <a:p>
            <a:pPr marL="457200" marR="0" lvl="0" indent="-3683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ru" sz="2200" b="0" i="0" u="sng" strike="noStrike" cap="none" dirty="0">
                <a:solidFill>
                  <a:schemeClr val="dk1"/>
                </a:solidFill>
                <a:ea typeface="Georgia"/>
                <a:sym typeface="Georgia"/>
              </a:rPr>
              <a:t>Функции над словами</a:t>
            </a:r>
            <a:r>
              <a:rPr lang="ru" sz="2200" b="0" i="0" u="none" strike="noStrike" cap="none" dirty="0">
                <a:solidFill>
                  <a:schemeClr val="dk1"/>
                </a:solidFill>
                <a:ea typeface="Georgia"/>
                <a:sym typeface="Georgia"/>
              </a:rPr>
              <a:t>: шаблонизация, сокращение до </a:t>
            </a:r>
            <a:r>
              <a:rPr lang="ru" sz="2200" b="0" i="0" u="none" strike="noStrike" cap="none" dirty="0" smtClean="0">
                <a:solidFill>
                  <a:schemeClr val="dk1"/>
                </a:solidFill>
                <a:ea typeface="Georgia"/>
                <a:sym typeface="Georgia"/>
              </a:rPr>
              <a:t>корня</a:t>
            </a:r>
            <a:endParaRPr lang="ru" sz="2200" b="0" i="0" u="none" strike="noStrike" cap="none" dirty="0">
              <a:solidFill>
                <a:schemeClr val="dk1"/>
              </a:solidFill>
              <a:ea typeface="Georgia"/>
              <a:sym typeface="Georgia"/>
            </a:endParaRPr>
          </a:p>
        </p:txBody>
      </p:sp>
    </p:spTree>
  </p:cSld>
  <p:clrMapOvr>
    <a:masterClrMapping/>
  </p:clrMapOvr>
  <p:transition spd="slow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ru" sz="2400" b="0" i="0" u="none" strike="noStrike" cap="none" dirty="0">
                <a:solidFill>
                  <a:schemeClr val="dk1"/>
                </a:solidFill>
                <a:ea typeface="Georgia"/>
                <a:sym typeface="Georgia"/>
              </a:rPr>
              <a:t>Поиск слов, типичных для названия организации: “inc.” , “Bank" , "General”;</a:t>
            </a:r>
          </a:p>
          <a:p>
            <a:pPr marL="457200" marR="0" lvl="0" indent="-3810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ru" sz="2400" b="0" i="0" u="none" strike="noStrike" cap="none" dirty="0">
                <a:solidFill>
                  <a:schemeClr val="dk1"/>
                </a:solidFill>
                <a:ea typeface="Georgia"/>
                <a:sym typeface="Georgia"/>
              </a:rPr>
              <a:t>Приемы, для “fuzzy-matched” слов: например, Frederick и Frederik можно считать одним словом, т.к. edit-distance между ними - 1 буква;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409975" y="335450"/>
            <a:ext cx="7788898" cy="821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eorgia"/>
              <a:buNone/>
            </a:pPr>
            <a:r>
              <a:rPr lang="en-US" sz="360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Georgia"/>
                <a:cs typeface="Calibri" panose="020F0502020204030204" pitchFamily="34" charset="0"/>
                <a:sym typeface="Georgia"/>
              </a:rPr>
              <a:t>4.</a:t>
            </a:r>
            <a:r>
              <a:rPr lang="ru" sz="360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Georgia"/>
                <a:cs typeface="Calibri" panose="020F0502020204030204" pitchFamily="34" charset="0"/>
                <a:sym typeface="Georgia"/>
              </a:rPr>
              <a:t> </a:t>
            </a:r>
            <a:r>
              <a:rPr lang="en-US" sz="3600" dirty="0">
                <a:solidFill>
                  <a:schemeClr val="dk1"/>
                </a:solidFill>
                <a:latin typeface="Calibri" panose="020F0502020204030204" pitchFamily="34" charset="0"/>
                <a:ea typeface="Georgia"/>
                <a:cs typeface="Calibri" panose="020F0502020204030204" pitchFamily="34" charset="0"/>
                <a:sym typeface="Georgia"/>
              </a:rPr>
              <a:t>L</a:t>
            </a:r>
            <a:r>
              <a:rPr lang="ru" sz="360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Georgia"/>
                <a:cs typeface="Calibri" panose="020F0502020204030204" pitchFamily="34" charset="0"/>
                <a:sym typeface="Georgia"/>
              </a:rPr>
              <a:t>ist lokup features</a:t>
            </a:r>
          </a:p>
        </p:txBody>
      </p:sp>
    </p:spTree>
  </p:cSld>
  <p:clrMapOvr>
    <a:masterClrMapping/>
  </p:clrMapOvr>
  <p:transition spd="slow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Georgia"/>
              <a:buNone/>
            </a:pPr>
            <a:r>
              <a:rPr lang="en-US" sz="3000" dirty="0">
                <a:latin typeface="+mj-lt"/>
                <a:ea typeface="Georgia"/>
                <a:cs typeface="Georgia"/>
                <a:sym typeface="Georgia"/>
              </a:rPr>
              <a:t>4. </a:t>
            </a:r>
            <a:r>
              <a:rPr lang="ru" sz="3000" b="1" i="0" u="none" strike="noStrike" cap="none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Признаки корпуса и документов:</a:t>
            </a:r>
          </a:p>
        </p:txBody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ru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П</a:t>
            </a:r>
            <a:r>
              <a:rPr lang="ru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ризнаки документа относятся к структуре документа и его содержанию: multiple casing, coreference;</a:t>
            </a:r>
          </a:p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ru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Признаки корпуса также основаны на мета-информации о нем и статистике;</a:t>
            </a:r>
          </a:p>
        </p:txBody>
      </p:sp>
    </p:spTree>
  </p:cSld>
  <p:clrMapOvr>
    <a:masterClrMapping/>
  </p:clrMapOvr>
  <p:transition spd="slow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Georgia"/>
              <a:buNone/>
            </a:pPr>
            <a:r>
              <a:rPr lang="ru" sz="30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Признаки корпуса и документов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4" name="Shape 1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700" y="1301425"/>
            <a:ext cx="9030600" cy="320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804" y="116913"/>
            <a:ext cx="8229600" cy="857250"/>
          </a:xfrm>
        </p:spPr>
        <p:txBody>
          <a:bodyPr>
            <a:normAutofit/>
          </a:bodyPr>
          <a:lstStyle/>
          <a:p>
            <a:r>
              <a:rPr lang="ru-RU" sz="3600" dirty="0"/>
              <a:t>Введение. История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2377" y="974163"/>
            <a:ext cx="8689749" cy="2907612"/>
          </a:xfrm>
        </p:spPr>
        <p:txBody>
          <a:bodyPr/>
          <a:lstStyle/>
          <a:p>
            <a:pPr lvl="1">
              <a:spcBef>
                <a:spcPts val="300"/>
              </a:spcBef>
            </a:pP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Первое соревнование по извлечению информации из текста:</a:t>
            </a:r>
          </a:p>
          <a:p>
            <a:pPr marL="800100" lvl="1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конференция по пониманию коротких </a:t>
            </a:r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сообщений: 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Message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understanding 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conference</a:t>
            </a:r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(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MUC</a:t>
            </a:r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ru-RU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1987-1997</a:t>
            </a:r>
            <a:endParaRPr lang="en-US" alt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ja-JP" dirty="0">
                <a:latin typeface="Calibri Light" panose="020F0302020204030204" pitchFamily="34" charset="0"/>
                <a:cs typeface="Calibri Light" panose="020F0302020204030204" pitchFamily="34" charset="0"/>
              </a:rPr>
              <a:t>– </a:t>
            </a:r>
            <a:r>
              <a:rPr lang="ru-RU" altLang="ja-JP" dirty="0">
                <a:latin typeface="Calibri Light" panose="020F0302020204030204" pitchFamily="34" charset="0"/>
                <a:cs typeface="Calibri Light" panose="020F0302020204030204" pitchFamily="34" charset="0"/>
              </a:rPr>
              <a:t>выработка общих подходов к методологии и способам оценки систем извлечения информации из текста.</a:t>
            </a:r>
            <a:endParaRPr lang="en-US" altLang="ja-JP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ru-RU" altLang="ja-JP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955179"/>
      </p:ext>
    </p:extLst>
  </p:cSld>
  <p:clrMapOvr>
    <a:masterClrMapping/>
  </p:clrMapOvr>
  <p:transition spd="slow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69AF28-7AD2-4546-806F-FE7C3C2E4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Адаптация к домену: </a:t>
            </a:r>
            <a:r>
              <a:rPr lang="ru-RU" sz="3200" dirty="0" err="1"/>
              <a:t>газетеры</a:t>
            </a:r>
            <a:r>
              <a:rPr lang="ru-RU" sz="3200" dirty="0"/>
              <a:t> </a:t>
            </a:r>
            <a:r>
              <a:rPr lang="en-US" sz="3200" dirty="0"/>
              <a:t>vs.</a:t>
            </a:r>
            <a:r>
              <a:rPr lang="ru-RU" sz="3200" dirty="0"/>
              <a:t> разметка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B4011E-88C4-4EB4-86CA-EDBCEB5CF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111" y="1062000"/>
            <a:ext cx="6429677" cy="35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7742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Georgia"/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5</a:t>
            </a:r>
            <a:r>
              <a:rPr lang="ru" sz="3600" b="1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 Оценивание NERC систем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6" name="Shape 176"/>
          <p:cNvPicPr preferRelativeResize="0"/>
          <p:nvPr/>
        </p:nvPicPr>
        <p:blipFill rotWithShape="1">
          <a:blip r:embed="rId3">
            <a:alphaModFix/>
          </a:blip>
          <a:srcRect l="-2994" t="-66838" r="-1716" b="-47524"/>
          <a:stretch/>
        </p:blipFill>
        <p:spPr>
          <a:xfrm>
            <a:off x="-90698" y="1090912"/>
            <a:ext cx="8777498" cy="296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hape 1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574" y="97450"/>
            <a:ext cx="7289324" cy="441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/>
          <p:nvPr/>
        </p:nvSpPr>
        <p:spPr>
          <a:xfrm>
            <a:off x="492825" y="4514150"/>
            <a:ext cx="8609699" cy="5030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eorgia"/>
              <a:buNone/>
            </a:pPr>
            <a:r>
              <a:rPr lang="ru" sz="1400" b="1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lang="ru" sz="1400" b="1" i="1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ype of errors are inspired by an informal publication by Christopher </a:t>
            </a:r>
            <a:r>
              <a:rPr lang="ru" sz="1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Manning:http://nlpers.blogspot.com/2006/08/doing-named-entity-recognition-dont.htm</a:t>
            </a:r>
          </a:p>
        </p:txBody>
      </p:sp>
    </p:spTree>
  </p:cSld>
  <p:clrMapOvr>
    <a:masterClrMapping/>
  </p:clrMapOvr>
  <p:transition spd="slow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Georgia"/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5. </a:t>
            </a:r>
            <a:r>
              <a:rPr lang="ru" sz="3600" i="0" u="none" strike="noStrike" cap="none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MUC</a:t>
            </a:r>
            <a:r>
              <a:rPr lang="ru" sz="3600" b="1" i="0" u="none" strike="noStrike" cap="none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 </a:t>
            </a:r>
            <a:r>
              <a:rPr lang="ru" sz="3600" i="0" u="none" strike="noStrike" cap="none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оценки</a:t>
            </a:r>
          </a:p>
        </p:txBody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ru" sz="30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TYPE засчитывается корректным, если тип сущности был определен правильно, независимо от границ;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30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Georgia"/>
              <a:cs typeface="Times New Roman" panose="02020603050405020304" pitchFamily="18" charset="0"/>
              <a:sym typeface="Georgia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ru" sz="30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TEXT засчитывается, если границы сущности определены верно независимо от типа;</a:t>
            </a:r>
          </a:p>
        </p:txBody>
      </p:sp>
    </p:spTree>
  </p:cSld>
  <p:clrMapOvr>
    <a:masterClrMapping/>
  </p:clrMapOvr>
  <p:transition spd="slow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Georgia"/>
              <a:buNone/>
            </a:pPr>
            <a:r>
              <a:rPr lang="en-US" dirty="0">
                <a:latin typeface="+mj-lt"/>
                <a:ea typeface="Georgia"/>
                <a:cs typeface="Georgia"/>
                <a:sym typeface="Georgia"/>
              </a:rPr>
              <a:t>5.</a:t>
            </a:r>
            <a:r>
              <a:rPr lang="ru" sz="3600" b="1" i="0" u="none" strike="noStrike" cap="none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 </a:t>
            </a:r>
            <a:r>
              <a:rPr lang="ru" sz="3600" i="0" u="none" strike="noStrike" cap="none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MUC</a:t>
            </a:r>
            <a:r>
              <a:rPr lang="ru" sz="3600" b="1" i="0" u="none" strike="noStrike" cap="none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 </a:t>
            </a:r>
            <a:r>
              <a:rPr lang="ru" sz="3600" i="0" u="none" strike="noStrike" cap="none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оценки</a:t>
            </a:r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ru" sz="3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F- мера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3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3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3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3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r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ru" sz="16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OR-кол-во правильно определенных NE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Georgia"/>
              <a:buNone/>
            </a:pPr>
            <a:r>
              <a:rPr lang="ru" sz="16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ACT- кол-во определенных NE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Georgia"/>
              <a:buNone/>
            </a:pPr>
            <a:r>
              <a:rPr lang="ru" sz="16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POS- сколько NE в тексте на самом деле</a:t>
            </a:r>
          </a:p>
        </p:txBody>
      </p:sp>
      <p:pic>
        <p:nvPicPr>
          <p:cNvPr id="195" name="Shape 1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2126" y="1063378"/>
            <a:ext cx="4304224" cy="2739825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 spd="slow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Clr>
                <a:schemeClr val="dk2"/>
              </a:buClr>
              <a:buSzPct val="25000"/>
            </a:pPr>
            <a:r>
              <a:rPr lang="en-US" sz="3600" dirty="0"/>
              <a:t>5. </a:t>
            </a:r>
            <a:r>
              <a:rPr lang="en-US" sz="3600" dirty="0" err="1"/>
              <a:t>Оценка</a:t>
            </a:r>
            <a:r>
              <a:rPr lang="en-US" sz="3600" dirty="0"/>
              <a:t> MUC</a:t>
            </a:r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indent="-257175" algn="ctr">
              <a:spcBef>
                <a:spcPts val="0"/>
              </a:spcBef>
              <a:buSzPct val="25000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Recall = N</a:t>
            </a:r>
            <a:r>
              <a:rPr lang="en-US" sz="1800" baseline="-25000">
                <a:latin typeface="Times New Roman"/>
                <a:ea typeface="Times New Roman"/>
                <a:cs typeface="Times New Roman"/>
                <a:sym typeface="Times New Roman"/>
              </a:rPr>
              <a:t>correct 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/N</a:t>
            </a:r>
            <a:r>
              <a:rPr lang="en-US" sz="1800" baseline="-25000">
                <a:latin typeface="Times New Roman"/>
                <a:ea typeface="Times New Roman"/>
                <a:cs typeface="Times New Roman"/>
                <a:sym typeface="Times New Roman"/>
              </a:rPr>
              <a:t>all-correct</a:t>
            </a:r>
          </a:p>
          <a:p>
            <a:pPr indent="-257175" algn="ctr">
              <a:spcBef>
                <a:spcPts val="360"/>
              </a:spcBef>
              <a:buSzPct val="25000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Precision = N</a:t>
            </a:r>
            <a:r>
              <a:rPr lang="en-US" sz="1800" baseline="-25000">
                <a:latin typeface="Times New Roman"/>
                <a:ea typeface="Times New Roman"/>
                <a:cs typeface="Times New Roman"/>
                <a:sym typeface="Times New Roman"/>
              </a:rPr>
              <a:t>correct 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/(N</a:t>
            </a:r>
            <a:r>
              <a:rPr lang="en-US" sz="1800" baseline="-25000">
                <a:latin typeface="Times New Roman"/>
                <a:ea typeface="Times New Roman"/>
                <a:cs typeface="Times New Roman"/>
                <a:sym typeface="Times New Roman"/>
              </a:rPr>
              <a:t>correct + 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1800" baseline="-25000">
                <a:latin typeface="Times New Roman"/>
                <a:ea typeface="Times New Roman"/>
                <a:cs typeface="Times New Roman"/>
                <a:sym typeface="Times New Roman"/>
              </a:rPr>
              <a:t>incorrect 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  <a:p>
            <a:pPr indent="-257175" algn="ctr">
              <a:spcBef>
                <a:spcPts val="540"/>
              </a:spcBef>
              <a:buSzPct val="25000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		F-mera = (β</a:t>
            </a:r>
            <a:r>
              <a:rPr lang="en-US" sz="1800" baseline="30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+1 )*r*p/(β</a:t>
            </a:r>
            <a:r>
              <a:rPr lang="en-US" sz="1800" baseline="30000"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r>
              <a:rPr lang="en-US" sz="1800" baseline="30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r+p)</a:t>
            </a:r>
            <a:r>
              <a:rPr lang="en-US" sz="27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indent="-257175" algn="ctr">
              <a:spcBef>
                <a:spcPts val="300"/>
              </a:spcBef>
              <a:buSzPct val="25000"/>
              <a:buNone/>
            </a:pPr>
            <a:endParaRPr sz="1500" b="1"/>
          </a:p>
          <a:p>
            <a:pPr indent="-257175"/>
            <a:r>
              <a:rPr lang="en-US" b="1"/>
              <a:t>Named Entity recognition</a:t>
            </a:r>
            <a:r>
              <a:rPr lang="en-US"/>
              <a:t> </a:t>
            </a:r>
            <a:r>
              <a:rPr lang="en-US">
                <a:solidFill>
                  <a:schemeClr val="hlink"/>
                </a:solidFill>
              </a:rPr>
              <a:t>F&lt;94%</a:t>
            </a:r>
          </a:p>
          <a:p>
            <a:pPr indent="-257175"/>
            <a:r>
              <a:rPr lang="en-US" b="1"/>
              <a:t>Coreference resolution </a:t>
            </a:r>
            <a:r>
              <a:rPr lang="en-US">
                <a:solidFill>
                  <a:schemeClr val="hlink"/>
                </a:solidFill>
              </a:rPr>
              <a:t>F&lt;62%</a:t>
            </a:r>
          </a:p>
          <a:p>
            <a:pPr indent="-257175"/>
            <a:r>
              <a:rPr lang="en-US" b="1"/>
              <a:t>Template Element construction </a:t>
            </a:r>
            <a:r>
              <a:rPr lang="en-US"/>
              <a:t> </a:t>
            </a:r>
            <a:r>
              <a:rPr lang="en-US">
                <a:solidFill>
                  <a:schemeClr val="hlink"/>
                </a:solidFill>
              </a:rPr>
              <a:t>F&lt;87%</a:t>
            </a:r>
          </a:p>
          <a:p>
            <a:pPr indent="-257175"/>
            <a:r>
              <a:rPr lang="en-US" b="1"/>
              <a:t>Template Relation construction </a:t>
            </a:r>
            <a:r>
              <a:rPr lang="en-US">
                <a:solidFill>
                  <a:schemeClr val="hlink"/>
                </a:solidFill>
              </a:rPr>
              <a:t>F&lt;76%</a:t>
            </a:r>
            <a:r>
              <a:rPr lang="en-US"/>
              <a:t> </a:t>
            </a:r>
          </a:p>
          <a:p>
            <a:pPr indent="-257175"/>
            <a:r>
              <a:rPr lang="en-US" b="1"/>
              <a:t>Scenario Template production </a:t>
            </a:r>
            <a:r>
              <a:rPr lang="en-US">
                <a:solidFill>
                  <a:schemeClr val="hlink"/>
                </a:solidFill>
              </a:rPr>
              <a:t>F&lt;51%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294967295"/>
          </p:nvPr>
        </p:nvSpPr>
        <p:spPr>
          <a:xfrm>
            <a:off x="7010400" y="4686300"/>
            <a:ext cx="2133600" cy="357188"/>
          </a:xfrm>
          <a:prstGeom prst="rect">
            <a:avLst/>
          </a:prstGeom>
        </p:spPr>
        <p:txBody>
          <a:bodyPr/>
          <a:lstStyle/>
          <a:p>
            <a:pPr algn="r">
              <a:buClr>
                <a:schemeClr val="dk1"/>
              </a:buClr>
              <a:buSzPct val="25000"/>
            </a:pPr>
            <a:fld id="{00000000-1234-1234-1234-123412341234}" type="slidenum">
              <a:rPr lang="en-US" sz="900" smtClean="0">
                <a:solidFill>
                  <a:schemeClr val="dk1"/>
                </a:solidFill>
              </a:rPr>
              <a:pPr algn="r">
                <a:buClr>
                  <a:schemeClr val="dk1"/>
                </a:buClr>
                <a:buSzPct val="25000"/>
              </a:pPr>
              <a:t>55</a:t>
            </a:fld>
            <a:endParaRPr lang="en-US" sz="9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8973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5. </a:t>
            </a:r>
            <a:r>
              <a:rPr lang="ru-RU" dirty="0"/>
              <a:t>Проблемы оценивания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 Точные границы </a:t>
            </a:r>
            <a:r>
              <a:rPr lang="en-US" dirty="0"/>
              <a:t>vs.</a:t>
            </a:r>
            <a:r>
              <a:rPr lang="ru-RU" dirty="0"/>
              <a:t> неточные границы</a:t>
            </a:r>
          </a:p>
          <a:p>
            <a:r>
              <a:rPr lang="ru-RU" dirty="0"/>
              <a:t> Допустимый тип </a:t>
            </a:r>
            <a:r>
              <a:rPr lang="en-US" dirty="0"/>
              <a:t>NE</a:t>
            </a:r>
            <a:endParaRPr lang="ru-RU" dirty="0"/>
          </a:p>
          <a:p>
            <a:r>
              <a:rPr lang="ru-RU" dirty="0"/>
              <a:t> Усреднение по текстам</a:t>
            </a:r>
          </a:p>
          <a:p>
            <a:r>
              <a:rPr lang="ru-RU" dirty="0"/>
              <a:t> Усреднение </a:t>
            </a:r>
            <a:r>
              <a:rPr lang="ru-RU"/>
              <a:t>по объектам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4294967295"/>
          </p:nvPr>
        </p:nvSpPr>
        <p:spPr>
          <a:xfrm>
            <a:off x="7010400" y="4686300"/>
            <a:ext cx="2133600" cy="357188"/>
          </a:xfrm>
          <a:prstGeom prst="rect">
            <a:avLst/>
          </a:prstGeom>
        </p:spPr>
        <p:txBody>
          <a:bodyPr/>
          <a:lstStyle/>
          <a:p>
            <a:pPr algn="r">
              <a:buClr>
                <a:schemeClr val="dk1"/>
              </a:buClr>
              <a:buSzPct val="25000"/>
            </a:pPr>
            <a:fld id="{00000000-1234-1234-1234-123412341234}" type="slidenum">
              <a:rPr lang="en-US" sz="900" smtClean="0">
                <a:solidFill>
                  <a:schemeClr val="dk1"/>
                </a:solidFill>
              </a:rPr>
              <a:pPr algn="r">
                <a:buClr>
                  <a:schemeClr val="dk1"/>
                </a:buClr>
                <a:buSzPct val="25000"/>
              </a:pPr>
              <a:t>56</a:t>
            </a:fld>
            <a:endParaRPr lang="en-US" sz="9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1443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Entity Disambiguation</a:t>
            </a:r>
            <a:endParaRPr lang="ru-RU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263" y="3659188"/>
            <a:ext cx="3741737" cy="1339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/>
        </p:spPr>
      </p:pic>
      <p:sp>
        <p:nvSpPr>
          <p:cNvPr id="8" name="Slide Number Placeholder 7"/>
          <p:cNvSpPr>
            <a:spLocks noGrp="1"/>
          </p:cNvSpPr>
          <p:nvPr>
            <p:ph type="sldNum" idx="4294967295"/>
          </p:nvPr>
        </p:nvSpPr>
        <p:spPr>
          <a:xfrm>
            <a:off x="7010400" y="4686300"/>
            <a:ext cx="2133600" cy="357188"/>
          </a:xfrm>
          <a:prstGeom prst="rect">
            <a:avLst/>
          </a:prstGeom>
        </p:spPr>
        <p:txBody>
          <a:bodyPr/>
          <a:lstStyle/>
          <a:p>
            <a:pPr algn="r">
              <a:buClr>
                <a:schemeClr val="dk1"/>
              </a:buClr>
              <a:buSzPct val="25000"/>
            </a:pPr>
            <a:fld id="{00000000-1234-1234-1234-123412341234}" type="slidenum">
              <a:rPr lang="en-US" sz="900" smtClean="0">
                <a:solidFill>
                  <a:schemeClr val="dk1"/>
                </a:solidFill>
              </a:rPr>
              <a:pPr algn="r">
                <a:buClr>
                  <a:schemeClr val="dk1"/>
                </a:buClr>
                <a:buSzPct val="25000"/>
              </a:pPr>
              <a:t>57</a:t>
            </a:fld>
            <a:endParaRPr lang="en-US" sz="900">
              <a:solidFill>
                <a:schemeClr val="dk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29" y="1167594"/>
            <a:ext cx="3726414" cy="13461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/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778" y="2538902"/>
            <a:ext cx="3856696" cy="11095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0B050"/>
            </a:solidFill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5436096" y="1621592"/>
            <a:ext cx="239841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700" dirty="0"/>
              <a:t>16 сущностей</a:t>
            </a:r>
          </a:p>
        </p:txBody>
      </p:sp>
    </p:spTree>
    <p:extLst>
      <p:ext uri="{BB962C8B-B14F-4D97-AF65-F5344CB8AC3E}">
        <p14:creationId xmlns:p14="http://schemas.microsoft.com/office/powerpoint/2010/main" val="14991365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Языковая омонимия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/>
        <p:txBody>
          <a:bodyPr anchor="t"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Совпадение имени сущности с общеупотребительным словом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*По частоте встречаемости имени в текстах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4294967295"/>
          </p:nvPr>
        </p:nvSpPr>
        <p:spPr>
          <a:xfrm>
            <a:off x="7010400" y="4686300"/>
            <a:ext cx="2133600" cy="357188"/>
          </a:xfrm>
          <a:prstGeom prst="rect">
            <a:avLst/>
          </a:prstGeom>
        </p:spPr>
        <p:txBody>
          <a:bodyPr/>
          <a:lstStyle/>
          <a:p>
            <a:pPr algn="r">
              <a:buClr>
                <a:schemeClr val="dk1"/>
              </a:buClr>
              <a:buSzPct val="25000"/>
            </a:pPr>
            <a:fld id="{00000000-1234-1234-1234-123412341234}" type="slidenum">
              <a:rPr lang="en-US" sz="900" smtClean="0">
                <a:solidFill>
                  <a:schemeClr val="dk1"/>
                </a:solidFill>
              </a:rPr>
              <a:pPr algn="r">
                <a:buClr>
                  <a:schemeClr val="dk1"/>
                </a:buClr>
                <a:buSzPct val="25000"/>
              </a:pPr>
              <a:t>58</a:t>
            </a:fld>
            <a:endParaRPr lang="en-US" sz="900">
              <a:solidFill>
                <a:schemeClr val="dk1"/>
              </a:solidFill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278062"/>
              </p:ext>
            </p:extLst>
          </p:nvPr>
        </p:nvGraphicFramePr>
        <p:xfrm>
          <a:off x="750216" y="1954913"/>
          <a:ext cx="6156684" cy="2106590"/>
        </p:xfrm>
        <a:graphic>
          <a:graphicData uri="http://schemas.openxmlformats.org/drawingml/2006/table">
            <a:tbl>
              <a:tblPr firstRow="1" bandCol="1">
                <a:tableStyleId>{1FECB4D8-DB02-4DC6-A0A2-4F2EBAE1DC90}</a:tableStyleId>
              </a:tblPr>
              <a:tblGrid>
                <a:gridCol w="10261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6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61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61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6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61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541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Ранг*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Имя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Ранг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Имя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Ранг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Имя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738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The</a:t>
                      </a:r>
                      <a:endParaRPr lang="ru-RU" sz="1800" dirty="0"/>
                    </a:p>
                  </a:txBody>
                  <a:tcPr marL="68580" marR="68580" marT="34290" marB="34290" anchor="ctr">
                    <a:solidFill>
                      <a:srgbClr val="F8BC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6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Bank</a:t>
                      </a:r>
                      <a:endParaRPr lang="ru-RU" sz="1800" dirty="0"/>
                    </a:p>
                  </a:txBody>
                  <a:tcPr marL="68580" marR="68580" marT="34290" marB="34290" anchor="ctr">
                    <a:solidFill>
                      <a:srgbClr val="F8BC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11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June</a:t>
                      </a:r>
                      <a:endParaRPr lang="ru-RU" sz="1800" dirty="0"/>
                    </a:p>
                  </a:txBody>
                  <a:tcPr marL="68580" marR="68580" marT="34290" marB="34290" anchor="ctr">
                    <a:solidFill>
                      <a:srgbClr val="F8BC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738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US</a:t>
                      </a:r>
                      <a:endParaRPr lang="ru-RU" sz="1800" dirty="0"/>
                    </a:p>
                  </a:txBody>
                  <a:tcPr marL="68580" marR="68580" marT="34290" marB="34290" anchor="ctr">
                    <a:solidFill>
                      <a:srgbClr val="93FB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7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Friday</a:t>
                      </a:r>
                      <a:endParaRPr lang="ru-RU" sz="1800" dirty="0"/>
                    </a:p>
                  </a:txBody>
                  <a:tcPr marL="68580" marR="68580" marT="34290" marB="34290" anchor="ctr">
                    <a:solidFill>
                      <a:srgbClr val="F8BC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12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March</a:t>
                      </a:r>
                      <a:endParaRPr lang="ru-RU" sz="1800" dirty="0"/>
                    </a:p>
                  </a:txBody>
                  <a:tcPr marL="68580" marR="68580" marT="34290" marB="34290" anchor="ctr">
                    <a:solidFill>
                      <a:srgbClr val="F8BC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738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U.S.</a:t>
                      </a:r>
                      <a:endParaRPr lang="ru-RU" sz="1800" dirty="0"/>
                    </a:p>
                  </a:txBody>
                  <a:tcPr marL="68580" marR="68580" marT="34290" marB="34290" anchor="ctr">
                    <a:solidFill>
                      <a:srgbClr val="93FB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8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Monday</a:t>
                      </a:r>
                      <a:endParaRPr lang="ru-RU" sz="1800" dirty="0"/>
                    </a:p>
                  </a:txBody>
                  <a:tcPr marL="68580" marR="68580" marT="34290" marB="34290" anchor="ctr">
                    <a:solidFill>
                      <a:srgbClr val="F8BC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13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May</a:t>
                      </a:r>
                      <a:endParaRPr lang="ru-RU" sz="1800" dirty="0"/>
                    </a:p>
                  </a:txBody>
                  <a:tcPr marL="68580" marR="68580" marT="34290" marB="34290" anchor="ctr">
                    <a:solidFill>
                      <a:srgbClr val="F8BC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738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4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USA</a:t>
                      </a:r>
                      <a:endParaRPr lang="ru-RU" sz="1800" dirty="0"/>
                    </a:p>
                  </a:txBody>
                  <a:tcPr marL="68580" marR="68580" marT="34290" marB="34290" anchor="ctr">
                    <a:solidFill>
                      <a:srgbClr val="93FB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9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New</a:t>
                      </a:r>
                      <a:endParaRPr lang="ru-RU" sz="1800" dirty="0"/>
                    </a:p>
                  </a:txBody>
                  <a:tcPr marL="68580" marR="68580" marT="34290" marB="34290" anchor="ctr">
                    <a:solidFill>
                      <a:srgbClr val="F8BC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14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China</a:t>
                      </a:r>
                      <a:endParaRPr lang="ru-RU" sz="1800" dirty="0"/>
                    </a:p>
                  </a:txBody>
                  <a:tcPr marL="68580" marR="68580" marT="34290" marB="34290" anchor="ctr">
                    <a:solidFill>
                      <a:srgbClr val="93FB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2738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5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N/A</a:t>
                      </a:r>
                      <a:endParaRPr lang="ru-RU" sz="1800" dirty="0"/>
                    </a:p>
                  </a:txBody>
                  <a:tcPr marL="68580" marR="68580" marT="34290" marB="34290" anchor="ctr">
                    <a:solidFill>
                      <a:srgbClr val="F8BC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10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UK</a:t>
                      </a:r>
                      <a:endParaRPr lang="ru-RU" sz="1800" dirty="0"/>
                    </a:p>
                  </a:txBody>
                  <a:tcPr marL="68580" marR="68580" marT="34290" marB="34290" anchor="ctr">
                    <a:solidFill>
                      <a:srgbClr val="93FB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15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Minister</a:t>
                      </a:r>
                      <a:endParaRPr lang="ru-RU" sz="1800" dirty="0"/>
                    </a:p>
                  </a:txBody>
                  <a:tcPr marL="68580" marR="68580" marT="34290" marB="34290" anchor="ctr">
                    <a:solidFill>
                      <a:srgbClr val="F8BC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77459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Онтологическая омонимия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3456122" cy="3725679"/>
          </a:xfrm>
        </p:spPr>
        <p:txBody>
          <a:bodyPr anchor="t"/>
          <a:lstStyle/>
          <a:p>
            <a:pPr marL="0" indent="0">
              <a:buNone/>
            </a:pPr>
            <a:r>
              <a:rPr lang="ru-RU" dirty="0"/>
              <a:t>Совпадение имен нескольких сущностей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4294967295"/>
          </p:nvPr>
        </p:nvSpPr>
        <p:spPr>
          <a:xfrm>
            <a:off x="7010400" y="4686300"/>
            <a:ext cx="2133600" cy="357188"/>
          </a:xfrm>
          <a:prstGeom prst="rect">
            <a:avLst/>
          </a:prstGeom>
        </p:spPr>
        <p:txBody>
          <a:bodyPr/>
          <a:lstStyle/>
          <a:p>
            <a:pPr algn="r">
              <a:buClr>
                <a:schemeClr val="dk1"/>
              </a:buClr>
              <a:buSzPct val="25000"/>
            </a:pPr>
            <a:fld id="{00000000-1234-1234-1234-123412341234}" type="slidenum">
              <a:rPr lang="en-US" sz="900" smtClean="0">
                <a:solidFill>
                  <a:schemeClr val="dk1"/>
                </a:solidFill>
              </a:rPr>
              <a:pPr algn="r">
                <a:buClr>
                  <a:schemeClr val="dk1"/>
                </a:buClr>
                <a:buSzPct val="25000"/>
              </a:pPr>
              <a:t>59</a:t>
            </a:fld>
            <a:endParaRPr lang="en-US" sz="900">
              <a:solidFill>
                <a:schemeClr val="dk1"/>
              </a:solidFill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57085"/>
              </p:ext>
            </p:extLst>
          </p:nvPr>
        </p:nvGraphicFramePr>
        <p:xfrm>
          <a:off x="3825558" y="1039879"/>
          <a:ext cx="4968552" cy="40462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84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r>
                        <a:rPr lang="ru-RU" sz="1800" dirty="0"/>
                        <a:t>Имя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Количество сущностей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800" dirty="0"/>
                        <a:t>Midway</a:t>
                      </a:r>
                      <a:endParaRPr lang="ru-RU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215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800" dirty="0"/>
                        <a:t>Fairview</a:t>
                      </a:r>
                      <a:endParaRPr lang="ru-RU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207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800" dirty="0"/>
                        <a:t>Oak Grove</a:t>
                      </a:r>
                      <a:endParaRPr lang="ru-RU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168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800" dirty="0"/>
                        <a:t>Washington Township</a:t>
                      </a:r>
                      <a:endParaRPr lang="ru-RU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153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800" dirty="0"/>
                        <a:t>Riverside</a:t>
                      </a:r>
                      <a:endParaRPr lang="ru-RU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146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800" dirty="0"/>
                        <a:t>Five Points</a:t>
                      </a:r>
                      <a:endParaRPr lang="ru-RU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144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ru-RU" sz="1800" dirty="0"/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…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800" dirty="0"/>
                        <a:t>Washington</a:t>
                      </a:r>
                      <a:endParaRPr lang="ru-RU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77</a:t>
                      </a:r>
                      <a:endParaRPr lang="ru-RU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800" dirty="0"/>
                        <a:t>Waterloo</a:t>
                      </a:r>
                      <a:endParaRPr lang="ru-RU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60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800" dirty="0"/>
                        <a:t>New York</a:t>
                      </a:r>
                      <a:endParaRPr lang="ru-RU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14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2735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49"/>
          <p:cNvSpPr txBox="1">
            <a:spLocks noGrp="1"/>
          </p:cNvSpPr>
          <p:nvPr>
            <p:ph type="title"/>
          </p:nvPr>
        </p:nvSpPr>
        <p:spPr>
          <a:xfrm>
            <a:off x="192751" y="168177"/>
            <a:ext cx="8056872" cy="913083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b" anchorCtr="0">
            <a:noAutofit/>
          </a:bodyPr>
          <a:lstStyle/>
          <a:p>
            <a:pPr lvl="0" algn="ctr"/>
            <a:r>
              <a:rPr lang="ru-RU" dirty="0"/>
              <a:t>1.1. Именованные сущности</a:t>
            </a:r>
            <a:endParaRPr lang="en" dirty="0">
              <a:sym typeface="Arial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ru" sz="2400" dirty="0" smtClean="0">
                <a:latin typeface="Georgia"/>
                <a:ea typeface="Georgia"/>
                <a:cs typeface="Georgia"/>
                <a:sym typeface="Georgia"/>
              </a:rPr>
              <a:t>Стандартные </a:t>
            </a:r>
            <a:r>
              <a:rPr lang="ru" sz="2400" b="0" i="0" u="none" strike="noStrike" cap="none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классы: персоны, локации, орагнизации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lang="ru" sz="2400" b="0" i="0" u="none" strike="noStrike" cap="none" dirty="0" smtClean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ru" sz="2400" b="0" i="0" u="none" strike="noStrike" cap="none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ru" sz="24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[</a:t>
            </a:r>
            <a:r>
              <a:rPr lang="ru" sz="2400" b="1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PERSON</a:t>
            </a:r>
            <a:r>
              <a:rPr lang="ru" sz="24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Paris Hilton] visited the [</a:t>
            </a:r>
            <a:r>
              <a:rPr lang="ru" sz="2400" b="1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LOCATION</a:t>
            </a:r>
            <a:r>
              <a:rPr lang="ru" sz="24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Paris] [</a:t>
            </a:r>
            <a:r>
              <a:rPr lang="ru" sz="2400" b="1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ORGANIZATION</a:t>
            </a:r>
            <a:r>
              <a:rPr lang="ru" sz="24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Hilton]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lang="ru-RU" sz="3000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ru-RU" sz="2400" dirty="0" smtClean="0">
                <a:latin typeface="Arial"/>
                <a:ea typeface="Arial"/>
                <a:cs typeface="Arial"/>
              </a:rPr>
              <a:t>но могут быть любые другие: валюта, даты, именованные события (</a:t>
            </a:r>
            <a:r>
              <a:rPr lang="en-US" sz="2400" dirty="0" smtClean="0">
                <a:latin typeface="Arial"/>
                <a:ea typeface="Arial"/>
                <a:cs typeface="Arial"/>
              </a:rPr>
              <a:t>World War II</a:t>
            </a:r>
            <a:r>
              <a:rPr lang="ru-RU" sz="2400" dirty="0" smtClean="0">
                <a:latin typeface="Arial"/>
                <a:ea typeface="Arial"/>
                <a:cs typeface="Arial"/>
              </a:rPr>
              <a:t>), белки…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 spd="slow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b" anchorCtr="0">
            <a:noAutofit/>
          </a:bodyPr>
          <a:lstStyle/>
          <a:p>
            <a:pPr lvl="0" algn="ctr"/>
            <a:r>
              <a:rPr lang="en" dirty="0">
                <a:sym typeface="Arial"/>
              </a:rPr>
              <a:t>Problem: NE Ambiguity</a:t>
            </a:r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42900" indent="-314325">
              <a:buClr>
                <a:srgbClr val="980000"/>
              </a:buClr>
              <a:buSzPct val="125000"/>
            </a:pPr>
            <a:r>
              <a:rPr lang="en-US" sz="2000" dirty="0">
                <a:solidFill>
                  <a:schemeClr val="tx1"/>
                </a:solidFill>
              </a:rPr>
              <a:t>NE vs. common noun: </a:t>
            </a:r>
          </a:p>
          <a:p>
            <a:pPr indent="342900" algn="just">
              <a:lnSpc>
                <a:spcPct val="115000"/>
              </a:lnSpc>
            </a:pPr>
            <a:r>
              <a:rPr lang="en-US" sz="2000" i="1" dirty="0">
                <a:solidFill>
                  <a:srgbClr val="000000"/>
                </a:solidFill>
              </a:rPr>
              <a:t>Rubin </a:t>
            </a:r>
            <a:r>
              <a:rPr lang="en-US" sz="2000" dirty="0">
                <a:solidFill>
                  <a:srgbClr val="000000"/>
                </a:solidFill>
              </a:rPr>
              <a:t>(FC) </a:t>
            </a:r>
          </a:p>
          <a:p>
            <a:pPr indent="342900" algn="just">
              <a:lnSpc>
                <a:spcPct val="115000"/>
              </a:lnSpc>
            </a:pPr>
            <a:r>
              <a:rPr lang="en-US" sz="2000" i="1" dirty="0">
                <a:solidFill>
                  <a:srgbClr val="000000"/>
                </a:solidFill>
              </a:rPr>
              <a:t>Rubin</a:t>
            </a:r>
            <a:r>
              <a:rPr lang="en-US" sz="2000" dirty="0">
                <a:solidFill>
                  <a:srgbClr val="000000"/>
                </a:solidFill>
              </a:rPr>
              <a:t> (jewel);</a:t>
            </a:r>
            <a:endParaRPr lang="en-US" sz="2000" dirty="0"/>
          </a:p>
          <a:p>
            <a:pPr marL="342900" indent="-314325">
              <a:buClr>
                <a:srgbClr val="980000"/>
              </a:buClr>
              <a:buSzPct val="125000"/>
            </a:pPr>
            <a:r>
              <a:rPr lang="en-US" sz="2000" dirty="0">
                <a:solidFill>
                  <a:schemeClr val="tx1"/>
                </a:solidFill>
              </a:rPr>
              <a:t>NE class 1  vs. NE class 2: </a:t>
            </a:r>
          </a:p>
          <a:p>
            <a:pPr indent="342900" algn="just">
              <a:lnSpc>
                <a:spcPct val="115000"/>
              </a:lnSpc>
            </a:pPr>
            <a:r>
              <a:rPr lang="en-US" sz="2000" i="1" dirty="0">
                <a:solidFill>
                  <a:srgbClr val="000000"/>
                </a:solidFill>
              </a:rPr>
              <a:t>Vladimir</a:t>
            </a:r>
            <a:r>
              <a:rPr lang="en-US" sz="2000" dirty="0">
                <a:solidFill>
                  <a:srgbClr val="000000"/>
                </a:solidFill>
              </a:rPr>
              <a:t> (town)</a:t>
            </a:r>
          </a:p>
          <a:p>
            <a:pPr indent="342900" algn="just">
              <a:lnSpc>
                <a:spcPct val="115000"/>
              </a:lnSpc>
            </a:pPr>
            <a:r>
              <a:rPr lang="en-US" sz="2000" i="1" dirty="0">
                <a:solidFill>
                  <a:srgbClr val="000000"/>
                </a:solidFill>
              </a:rPr>
              <a:t>Vladimir</a:t>
            </a:r>
            <a:r>
              <a:rPr lang="en-US" sz="2000" dirty="0">
                <a:solidFill>
                  <a:srgbClr val="000000"/>
                </a:solidFill>
              </a:rPr>
              <a:t> (personal name);</a:t>
            </a:r>
            <a:endParaRPr lang="en-US" sz="2000" dirty="0"/>
          </a:p>
          <a:p>
            <a:pPr marL="342900" indent="-314325">
              <a:buClr>
                <a:srgbClr val="980000"/>
              </a:buClr>
              <a:buSzPct val="125000"/>
            </a:pPr>
            <a:r>
              <a:rPr lang="en-US" sz="2000" dirty="0">
                <a:solidFill>
                  <a:schemeClr val="tx1"/>
                </a:solidFill>
              </a:rPr>
              <a:t>ontology ambiguity between two entities with the same name: </a:t>
            </a:r>
          </a:p>
          <a:p>
            <a:pPr indent="342900" algn="just">
              <a:lnSpc>
                <a:spcPct val="115000"/>
              </a:lnSpc>
            </a:pPr>
            <a:r>
              <a:rPr lang="en-US" sz="2000" i="1" dirty="0">
                <a:solidFill>
                  <a:srgbClr val="000000"/>
                </a:solidFill>
              </a:rPr>
              <a:t>Sergei </a:t>
            </a:r>
            <a:r>
              <a:rPr lang="en-US" sz="2000" i="1" dirty="0" err="1">
                <a:solidFill>
                  <a:srgbClr val="000000"/>
                </a:solidFill>
              </a:rPr>
              <a:t>Ivanov</a:t>
            </a:r>
            <a:r>
              <a:rPr lang="en-US" sz="2000" dirty="0">
                <a:solidFill>
                  <a:srgbClr val="000000"/>
                </a:solidFill>
              </a:rPr>
              <a:t> (politician) </a:t>
            </a:r>
          </a:p>
          <a:p>
            <a:pPr indent="342900" algn="just">
              <a:lnSpc>
                <a:spcPct val="115000"/>
              </a:lnSpc>
            </a:pPr>
            <a:r>
              <a:rPr lang="en-US" sz="2000" i="1" dirty="0">
                <a:solidFill>
                  <a:srgbClr val="000000"/>
                </a:solidFill>
              </a:rPr>
              <a:t>Sergei </a:t>
            </a:r>
            <a:r>
              <a:rPr lang="en-US" sz="2000" i="1" dirty="0" err="1">
                <a:solidFill>
                  <a:srgbClr val="000000"/>
                </a:solidFill>
              </a:rPr>
              <a:t>Ivanov</a:t>
            </a:r>
            <a:r>
              <a:rPr lang="en-US" sz="2000" dirty="0">
                <a:solidFill>
                  <a:srgbClr val="000000"/>
                </a:solidFill>
              </a:rPr>
              <a:t> (scientist)</a:t>
            </a:r>
          </a:p>
          <a:p>
            <a:pPr indent="342900" algn="just">
              <a:lnSpc>
                <a:spcPct val="115000"/>
              </a:lnSpc>
            </a:pPr>
            <a:r>
              <a:rPr lang="en-US" sz="2000" dirty="0">
                <a:solidFill>
                  <a:srgbClr val="000000"/>
                </a:solidFill>
              </a:rPr>
              <a:t>… (18 more in Wikipedia)</a:t>
            </a:r>
            <a:endParaRPr lang="en" sz="2000" dirty="0">
              <a:solidFill>
                <a:schemeClr val="tx1"/>
              </a:solidFill>
            </a:endParaRPr>
          </a:p>
        </p:txBody>
      </p:sp>
      <p:sp>
        <p:nvSpPr>
          <p:cNvPr id="50" name="Shape 50"/>
          <p:cNvSpPr/>
          <p:nvPr/>
        </p:nvSpPr>
        <p:spPr>
          <a:xfrm>
            <a:off x="7415756" y="387727"/>
            <a:ext cx="637112" cy="72989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Размер базы сущностей </a:t>
            </a:r>
            <a:br>
              <a:rPr lang="ru-RU" dirty="0"/>
            </a:br>
            <a:r>
              <a:rPr lang="ru-RU" dirty="0"/>
              <a:t>и рост проблем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650060065"/>
              </p:ext>
            </p:extLst>
          </p:nvPr>
        </p:nvGraphicFramePr>
        <p:xfrm>
          <a:off x="1533526" y="1200150"/>
          <a:ext cx="6210300" cy="3617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idx="4294967295"/>
          </p:nvPr>
        </p:nvSpPr>
        <p:spPr>
          <a:xfrm>
            <a:off x="7010400" y="4686300"/>
            <a:ext cx="2133600" cy="357188"/>
          </a:xfrm>
          <a:prstGeom prst="rect">
            <a:avLst/>
          </a:prstGeom>
        </p:spPr>
        <p:txBody>
          <a:bodyPr/>
          <a:lstStyle/>
          <a:p>
            <a:pPr algn="r">
              <a:buClr>
                <a:schemeClr val="dk1"/>
              </a:buClr>
              <a:buSzPct val="25000"/>
            </a:pPr>
            <a:fld id="{00000000-1234-1234-1234-123412341234}" type="slidenum">
              <a:rPr lang="en-US" sz="900" smtClean="0">
                <a:solidFill>
                  <a:schemeClr val="dk1"/>
                </a:solidFill>
              </a:rPr>
              <a:pPr algn="r">
                <a:buClr>
                  <a:schemeClr val="dk1"/>
                </a:buClr>
                <a:buSzPct val="25000"/>
              </a:pPr>
              <a:t>61</a:t>
            </a:fld>
            <a:endParaRPr lang="en-US" sz="9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2467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Предлагаемый метод</a:t>
            </a:r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/>
        <p:txBody>
          <a:bodyPr anchor="t">
            <a:normAutofit fontScale="92500"/>
          </a:bodyPr>
          <a:lstStyle/>
          <a:p>
            <a:pPr marL="0" indent="0">
              <a:buNone/>
            </a:pPr>
            <a:r>
              <a:rPr lang="ru-RU" dirty="0"/>
              <a:t>Ни одно правило не является однозначной гарантией правильного выбора объекта</a:t>
            </a:r>
          </a:p>
          <a:p>
            <a:pPr marL="0" indent="0">
              <a:buNone/>
            </a:pPr>
            <a:r>
              <a:rPr lang="ru-RU" dirty="0"/>
              <a:t>Модель машинного обучения на множестве факторов:</a:t>
            </a:r>
          </a:p>
          <a:p>
            <a:r>
              <a:rPr lang="ru-RU" dirty="0"/>
              <a:t>Значения онтологических атрибутов сущности</a:t>
            </a:r>
          </a:p>
          <a:p>
            <a:pPr lvl="1"/>
            <a:r>
              <a:rPr lang="ru-RU" dirty="0"/>
              <a:t>Собственные характеристики сущности</a:t>
            </a:r>
          </a:p>
          <a:p>
            <a:pPr lvl="1"/>
            <a:r>
              <a:rPr lang="ru-RU" dirty="0"/>
              <a:t>Данные о связях между разными сущностями</a:t>
            </a:r>
          </a:p>
          <a:p>
            <a:r>
              <a:rPr lang="ru-RU" dirty="0"/>
              <a:t>Характеристики имени сущности</a:t>
            </a:r>
          </a:p>
          <a:p>
            <a:r>
              <a:rPr lang="ru-RU" dirty="0"/>
              <a:t>Текстовые характеристики</a:t>
            </a:r>
          </a:p>
          <a:p>
            <a:pPr marL="0" indent="0">
              <a:buNone/>
            </a:pPr>
            <a:r>
              <a:rPr lang="ru-RU" dirty="0"/>
              <a:t>36 правил, вектор из 62 признаков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4294967295"/>
          </p:nvPr>
        </p:nvSpPr>
        <p:spPr>
          <a:xfrm>
            <a:off x="7010400" y="4686300"/>
            <a:ext cx="2133600" cy="357188"/>
          </a:xfrm>
          <a:prstGeom prst="rect">
            <a:avLst/>
          </a:prstGeom>
        </p:spPr>
        <p:txBody>
          <a:bodyPr/>
          <a:lstStyle/>
          <a:p>
            <a:pPr algn="r">
              <a:buClr>
                <a:schemeClr val="dk1"/>
              </a:buClr>
              <a:buSzPct val="25000"/>
            </a:pPr>
            <a:fld id="{00000000-1234-1234-1234-123412341234}" type="slidenum">
              <a:rPr lang="en-US" sz="900" smtClean="0">
                <a:solidFill>
                  <a:schemeClr val="dk1"/>
                </a:solidFill>
              </a:rPr>
              <a:pPr algn="r">
                <a:buClr>
                  <a:schemeClr val="dk1"/>
                </a:buClr>
                <a:buSzPct val="25000"/>
              </a:pPr>
              <a:t>62</a:t>
            </a:fld>
            <a:endParaRPr lang="en-US" sz="9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2296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ru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Системы ОИ</a:t>
            </a:r>
          </a:p>
        </p:txBody>
      </p:sp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ru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Protégé (http://protege.stanford.edu), </a:t>
            </a: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ru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CYC (http://www.cyc.com), </a:t>
            </a: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ru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KAON2 (</a:t>
            </a:r>
            <a:r>
              <a:rPr lang="ru" sz="25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http://kaon2.semanticweb.org</a:t>
            </a:r>
            <a:r>
              <a:rPr lang="ru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),</a:t>
            </a: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ru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OntoEdit (http://www.ontoprise.de/products/ontoedit), </a:t>
            </a: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ru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KADS22 (</a:t>
            </a:r>
            <a:r>
              <a:rPr lang="ru" sz="25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http://hcs.science.uva.nl/projects/kads22/index.html</a:t>
            </a:r>
            <a:r>
              <a:rPr lang="ru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), </a:t>
            </a: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ru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ru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(http://www.ontologyportal.org/)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Ссылки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2000" dirty="0"/>
              <a:t>для английского языка:</a:t>
            </a:r>
          </a:p>
          <a:p>
            <a:r>
              <a:rPr lang="en-US" sz="2000" dirty="0">
                <a:hlinkClick r:id="rId2"/>
              </a:rPr>
              <a:t>Spacy</a:t>
            </a:r>
            <a:r>
              <a:rPr lang="en-US" sz="2000" dirty="0"/>
              <a:t>, </a:t>
            </a:r>
            <a:r>
              <a:rPr lang="en-US" sz="2000" dirty="0">
                <a:hlinkClick r:id="rId3"/>
              </a:rPr>
              <a:t>Stanford NER</a:t>
            </a:r>
            <a:r>
              <a:rPr lang="en-US" sz="2000" dirty="0"/>
              <a:t>, </a:t>
            </a:r>
            <a:r>
              <a:rPr lang="en-US" sz="2000" dirty="0" err="1">
                <a:hlinkClick r:id="rId4"/>
              </a:rPr>
              <a:t>OpenNLP</a:t>
            </a:r>
            <a:r>
              <a:rPr lang="en-US" sz="2000" dirty="0"/>
              <a:t>, </a:t>
            </a:r>
            <a:r>
              <a:rPr lang="en-US" sz="2000" dirty="0">
                <a:hlinkClick r:id="rId5"/>
              </a:rPr>
              <a:t>NLTK</a:t>
            </a:r>
            <a:r>
              <a:rPr lang="en-US" sz="2000" dirty="0"/>
              <a:t>, </a:t>
            </a:r>
            <a:r>
              <a:rPr lang="en-US" sz="2000" dirty="0">
                <a:hlinkClick r:id="rId6"/>
              </a:rPr>
              <a:t>MITIE</a:t>
            </a:r>
            <a:r>
              <a:rPr lang="en-US" sz="2000" dirty="0"/>
              <a:t>, </a:t>
            </a:r>
            <a:r>
              <a:rPr lang="en-US" sz="2000" dirty="0">
                <a:hlinkClick r:id="rId7"/>
              </a:rPr>
              <a:t>Google Natural Language API</a:t>
            </a:r>
            <a:r>
              <a:rPr lang="en-US" sz="2000" dirty="0"/>
              <a:t>,</a:t>
            </a:r>
            <a:r>
              <a:rPr lang="ru-RU" sz="2000" dirty="0"/>
              <a:t> </a:t>
            </a:r>
            <a:r>
              <a:rPr lang="en-US" sz="2000" dirty="0" err="1">
                <a:hlinkClick r:id="rId8"/>
              </a:rPr>
              <a:t>ParallelDots</a:t>
            </a:r>
            <a:r>
              <a:rPr lang="en-US" sz="2000" dirty="0"/>
              <a:t>,</a:t>
            </a:r>
            <a:r>
              <a:rPr lang="ru-RU" sz="2000" dirty="0"/>
              <a:t> </a:t>
            </a:r>
            <a:r>
              <a:rPr lang="en-US" sz="2000" dirty="0" err="1">
                <a:hlinkClick r:id="rId9"/>
              </a:rPr>
              <a:t>Aylien</a:t>
            </a:r>
            <a:r>
              <a:rPr lang="en-US" sz="2000" dirty="0"/>
              <a:t>,</a:t>
            </a:r>
            <a:r>
              <a:rPr lang="ru-RU" sz="2000" dirty="0"/>
              <a:t> </a:t>
            </a:r>
            <a:r>
              <a:rPr lang="en-US" sz="2000" dirty="0">
                <a:hlinkClick r:id="rId10"/>
              </a:rPr>
              <a:t>Rosette</a:t>
            </a:r>
            <a:r>
              <a:rPr lang="en-US" sz="2000" dirty="0"/>
              <a:t>,</a:t>
            </a:r>
            <a:r>
              <a:rPr lang="ru-RU" sz="2000" dirty="0"/>
              <a:t> </a:t>
            </a:r>
            <a:r>
              <a:rPr lang="en-US" sz="2000" dirty="0" err="1">
                <a:hlinkClick r:id="rId11"/>
              </a:rPr>
              <a:t>TextRazor</a:t>
            </a:r>
            <a:r>
              <a:rPr lang="en-US" sz="2000" dirty="0"/>
              <a:t>. </a:t>
            </a:r>
            <a:endParaRPr lang="ru-RU" sz="2000" dirty="0"/>
          </a:p>
          <a:p>
            <a:r>
              <a:rPr lang="ru-RU" sz="2000" dirty="0"/>
              <a:t>Для русского тоже есть хорошие решения, но они в основном закрытые: </a:t>
            </a:r>
            <a:r>
              <a:rPr lang="en-US" sz="2000" dirty="0" err="1">
                <a:hlinkClick r:id="rId12"/>
              </a:rPr>
              <a:t>DaData</a:t>
            </a:r>
            <a:r>
              <a:rPr lang="en-US" sz="2000" dirty="0"/>
              <a:t>, </a:t>
            </a:r>
            <a:r>
              <a:rPr lang="en-US" sz="2000" dirty="0" err="1">
                <a:hlinkClick r:id="rId13"/>
              </a:rPr>
              <a:t>Pullenti</a:t>
            </a:r>
            <a:r>
              <a:rPr lang="en-US" sz="2000" dirty="0"/>
              <a:t>, </a:t>
            </a:r>
            <a:r>
              <a:rPr lang="en-US" sz="2000" dirty="0" err="1">
                <a:hlinkClick r:id="rId14"/>
              </a:rPr>
              <a:t>Abbyy</a:t>
            </a:r>
            <a:r>
              <a:rPr lang="en-US" sz="2000" dirty="0">
                <a:hlinkClick r:id="rId14"/>
              </a:rPr>
              <a:t> </a:t>
            </a:r>
            <a:r>
              <a:rPr lang="en-US" sz="2000" dirty="0" err="1">
                <a:hlinkClick r:id="rId14"/>
              </a:rPr>
              <a:t>Infoextractor</a:t>
            </a:r>
            <a:r>
              <a:rPr lang="en-US" sz="2000" dirty="0"/>
              <a:t>, </a:t>
            </a:r>
            <a:r>
              <a:rPr lang="en-US" sz="2000" dirty="0">
                <a:hlinkClick r:id="rId15"/>
              </a:rPr>
              <a:t>Dictum</a:t>
            </a:r>
            <a:r>
              <a:rPr lang="en-US" sz="2000" dirty="0"/>
              <a:t>, </a:t>
            </a:r>
            <a:r>
              <a:rPr lang="en-US" sz="2000" dirty="0">
                <a:hlinkClick r:id="rId16"/>
              </a:rPr>
              <a:t>Eureka</a:t>
            </a:r>
            <a:r>
              <a:rPr lang="en-US" sz="2000" dirty="0"/>
              <a:t>, </a:t>
            </a:r>
            <a:r>
              <a:rPr lang="en-US" sz="2000" dirty="0" err="1">
                <a:hlinkClick r:id="rId17"/>
              </a:rPr>
              <a:t>Promt</a:t>
            </a:r>
            <a:r>
              <a:rPr lang="en-US" sz="2000" dirty="0"/>
              <a:t>, </a:t>
            </a:r>
            <a:r>
              <a:rPr lang="en-US" sz="2000" dirty="0">
                <a:hlinkClick r:id="rId18"/>
              </a:rPr>
              <a:t>RCO</a:t>
            </a:r>
            <a:r>
              <a:rPr lang="en-US" sz="2000" dirty="0"/>
              <a:t>, </a:t>
            </a:r>
            <a:r>
              <a:rPr lang="en-US" sz="2000" dirty="0">
                <a:hlinkClick r:id="rId19"/>
              </a:rPr>
              <a:t>AOT</a:t>
            </a:r>
            <a:r>
              <a:rPr lang="en-US" sz="2000" dirty="0"/>
              <a:t>, </a:t>
            </a:r>
            <a:r>
              <a:rPr lang="en-US" sz="2000" dirty="0" err="1">
                <a:hlinkClick r:id="rId20"/>
              </a:rPr>
              <a:t>Ahunter</a:t>
            </a:r>
            <a:r>
              <a:rPr lang="en-US" sz="2000" dirty="0"/>
              <a:t>. </a:t>
            </a:r>
            <a:endParaRPr lang="ru-RU" sz="2000" dirty="0"/>
          </a:p>
          <a:p>
            <a:r>
              <a:rPr lang="ru-RU" sz="2000" dirty="0"/>
              <a:t>Открытые</a:t>
            </a:r>
          </a:p>
          <a:p>
            <a:r>
              <a:rPr lang="ru-RU" sz="2000" dirty="0" err="1">
                <a:hlinkClick r:id="rId21"/>
              </a:rPr>
              <a:t>Томита-парсер</a:t>
            </a:r>
            <a:endParaRPr lang="ru-RU" sz="2000" dirty="0"/>
          </a:p>
          <a:p>
            <a:r>
              <a:rPr lang="en-US" sz="2000" dirty="0" err="1">
                <a:hlinkClick r:id="rId22"/>
              </a:rPr>
              <a:t>Deepmipt</a:t>
            </a:r>
            <a:r>
              <a:rPr lang="en-US" sz="2000" dirty="0">
                <a:hlinkClick r:id="rId22"/>
              </a:rPr>
              <a:t> NER</a:t>
            </a:r>
            <a:endParaRPr lang="en-US" sz="2000" dirty="0"/>
          </a:p>
          <a:p>
            <a:r>
              <a:rPr lang="en-US" sz="2000" dirty="0">
                <a:hlinkClick r:id="rId23"/>
              </a:rPr>
              <a:t>Natasha https://github.com/natasha/</a:t>
            </a:r>
            <a:r>
              <a:rPr lang="en-US" sz="2000" dirty="0"/>
              <a:t> </a:t>
            </a:r>
            <a:endParaRPr lang="ru-RU" sz="2000" dirty="0" smtClean="0"/>
          </a:p>
          <a:p>
            <a:r>
              <a:rPr lang="en-US" sz="2000" dirty="0" err="1" smtClean="0">
                <a:hlinkClick r:id="rId24"/>
              </a:rPr>
              <a:t>DeepPavlov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69602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The </a:t>
            </a:r>
            <a:r>
              <a:rPr lang="en-US" sz="2400" b="1" dirty="0"/>
              <a:t>BSNLP 2019 shared task on multilingual named entity recognition</a:t>
            </a:r>
            <a:r>
              <a:rPr lang="en-US" sz="2400" dirty="0"/>
              <a:t> aims at </a:t>
            </a:r>
            <a:r>
              <a:rPr lang="en-US" sz="2400" b="1" dirty="0"/>
              <a:t>recognizing mentions of named entities</a:t>
            </a:r>
            <a:r>
              <a:rPr lang="en-US" sz="2400" dirty="0"/>
              <a:t> in web documents in </a:t>
            </a:r>
            <a:r>
              <a:rPr lang="en-US" sz="2400" b="1" dirty="0"/>
              <a:t>Slavic languages</a:t>
            </a:r>
            <a:r>
              <a:rPr lang="en-US" sz="2400" dirty="0"/>
              <a:t>, their </a:t>
            </a:r>
            <a:r>
              <a:rPr lang="en-US" sz="2400" b="1" dirty="0"/>
              <a:t>normalization / lemmatization</a:t>
            </a:r>
            <a:r>
              <a:rPr lang="en-US" sz="2400" dirty="0"/>
              <a:t>, and </a:t>
            </a:r>
            <a:r>
              <a:rPr lang="en-US" sz="2400" b="1" dirty="0"/>
              <a:t>cross-language matching</a:t>
            </a:r>
            <a:r>
              <a:rPr lang="en-US" sz="2400" dirty="0"/>
              <a:t>.</a:t>
            </a:r>
            <a:endParaRPr lang="ru-RU" sz="2400" dirty="0"/>
          </a:p>
          <a:p>
            <a:r>
              <a:rPr lang="en-US" dirty="0"/>
              <a:t>http://bsnlp.cs.helsinki.fi/shared_task.html</a:t>
            </a:r>
          </a:p>
        </p:txBody>
      </p:sp>
    </p:spTree>
    <p:extLst>
      <p:ext uri="{BB962C8B-B14F-4D97-AF65-F5344CB8AC3E}">
        <p14:creationId xmlns:p14="http://schemas.microsoft.com/office/powerpoint/2010/main" val="3473954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1.1. Именованные сущности</a:t>
            </a:r>
            <a:endParaRPr lang="en-US" dirty="0"/>
          </a:p>
        </p:txBody>
      </p:sp>
      <p:pic>
        <p:nvPicPr>
          <p:cNvPr id="1026" name="Picture 2" descr="https://habrastorage.org/webt/8q/ml/f1/8qmlf1nmng_9r73nc42p2vhcei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48" y="992708"/>
            <a:ext cx="6941800" cy="3740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691" y="4538585"/>
            <a:ext cx="89906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Наташа — библиотека для извлечения структурированной информации из текстов на русском языке.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https://habr.com/post/349864/</a:t>
            </a:r>
            <a:endParaRPr lang="ru-RU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55242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272842" y="106371"/>
            <a:ext cx="8777715" cy="8572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b" anchorCtr="0">
            <a:noAutofit/>
          </a:bodyPr>
          <a:lstStyle/>
          <a:p>
            <a:pPr lvl="0" algn="ctr"/>
            <a:r>
              <a:rPr lang="ru-RU" dirty="0">
                <a:sym typeface="Arial"/>
              </a:rPr>
              <a:t>1.1. Именованные сущности</a:t>
            </a:r>
            <a:endParaRPr lang="en" dirty="0">
              <a:sym typeface="Arial"/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idx="1"/>
          </p:nvPr>
        </p:nvSpPr>
        <p:spPr>
          <a:xfrm>
            <a:off x="457200" y="1026802"/>
            <a:ext cx="8229600" cy="3725679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50" name="Shape 50"/>
          <p:cNvSpPr/>
          <p:nvPr/>
        </p:nvSpPr>
        <p:spPr>
          <a:xfrm>
            <a:off x="8119007" y="138804"/>
            <a:ext cx="637112" cy="72989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7" name="Shape 58"/>
          <p:cNvSpPr/>
          <p:nvPr/>
        </p:nvSpPr>
        <p:spPr>
          <a:xfrm>
            <a:off x="878241" y="1023064"/>
            <a:ext cx="7020995" cy="3527857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  <p:sp>
        <p:nvSpPr>
          <p:cNvPr id="2" name="TextBox 1"/>
          <p:cNvSpPr txBox="1"/>
          <p:nvPr/>
        </p:nvSpPr>
        <p:spPr>
          <a:xfrm>
            <a:off x="182881" y="4669808"/>
            <a:ext cx="8076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М. </a:t>
            </a:r>
            <a:r>
              <a:rPr lang="ru-RU" dirty="0" err="1"/>
              <a:t>Брыкина</a:t>
            </a:r>
            <a:r>
              <a:rPr lang="ru-RU" dirty="0"/>
              <a:t>, С. </a:t>
            </a:r>
            <a:r>
              <a:rPr lang="ru-RU" dirty="0" err="1"/>
              <a:t>Толдова</a:t>
            </a:r>
            <a:r>
              <a:rPr lang="ru-RU" dirty="0"/>
              <a:t>, А. </a:t>
            </a:r>
            <a:r>
              <a:rPr lang="ru-RU" dirty="0" err="1"/>
              <a:t>Файнвейц</a:t>
            </a:r>
            <a:r>
              <a:rPr lang="ru-RU" dirty="0"/>
              <a:t>.   Диалог-2013. Система </a:t>
            </a:r>
            <a:r>
              <a:rPr lang="en-US" dirty="0" err="1"/>
              <a:t>Eventos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86257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186075" y="141480"/>
            <a:ext cx="8437318" cy="8572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b" anchorCtr="0">
            <a:noAutofit/>
          </a:bodyPr>
          <a:lstStyle/>
          <a:p>
            <a:pPr lvl="0"/>
            <a:r>
              <a:rPr lang="en-US" sz="3200" dirty="0">
                <a:sym typeface="Arial"/>
              </a:rPr>
              <a:t>1.1. </a:t>
            </a:r>
            <a:r>
              <a:rPr lang="ru-RU" sz="3200" dirty="0">
                <a:sym typeface="Arial"/>
              </a:rPr>
              <a:t>Именованные сущности</a:t>
            </a:r>
            <a:endParaRPr lang="en" sz="3200" dirty="0">
              <a:sym typeface="Arial"/>
            </a:endParaRPr>
          </a:p>
        </p:txBody>
      </p:sp>
      <p:sp>
        <p:nvSpPr>
          <p:cNvPr id="50" name="Shape 50"/>
          <p:cNvSpPr/>
          <p:nvPr/>
        </p:nvSpPr>
        <p:spPr>
          <a:xfrm>
            <a:off x="7415756" y="387727"/>
            <a:ext cx="637112" cy="72989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6510" y="998730"/>
            <a:ext cx="6071538" cy="39073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42482" y="2069080"/>
            <a:ext cx="961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Calais</a:t>
            </a:r>
          </a:p>
        </p:txBody>
      </p:sp>
    </p:spTree>
    <p:extLst>
      <p:ext uri="{BB962C8B-B14F-4D97-AF65-F5344CB8AC3E}">
        <p14:creationId xmlns:p14="http://schemas.microsoft.com/office/powerpoint/2010/main" val="1834596775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ransition spd="slow">
    <p:cut/>
  </p:transition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Яндекс">
      <a:dk1>
        <a:srgbClr val="000000"/>
      </a:dk1>
      <a:lt1>
        <a:srgbClr val="FFFFFF"/>
      </a:lt1>
      <a:dk2>
        <a:srgbClr val="BFBFBF"/>
      </a:dk2>
      <a:lt2>
        <a:srgbClr val="D8D8D8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FC000"/>
      </a:accent6>
      <a:hlink>
        <a:srgbClr val="FF0000"/>
      </a:hlink>
      <a:folHlink>
        <a:srgbClr val="C000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666666"/>
    </a:dk2>
    <a:lt2>
      <a:srgbClr val="CCCCCC"/>
    </a:lt2>
    <a:accent1>
      <a:srgbClr val="3A81BA"/>
    </a:accent1>
    <a:accent2>
      <a:srgbClr val="D89F39"/>
    </a:accent2>
    <a:accent3>
      <a:srgbClr val="8BAB42"/>
    </a:accent3>
    <a:accent4>
      <a:srgbClr val="57A7B5"/>
    </a:accent4>
    <a:accent5>
      <a:srgbClr val="8B81D2"/>
    </a:accent5>
    <a:accent6>
      <a:srgbClr val="963334"/>
    </a:accent6>
    <a:hlink>
      <a:srgbClr val="1155CC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666666"/>
    </a:dk2>
    <a:lt2>
      <a:srgbClr val="CCCCCC"/>
    </a:lt2>
    <a:accent1>
      <a:srgbClr val="3A81BA"/>
    </a:accent1>
    <a:accent2>
      <a:srgbClr val="D89F39"/>
    </a:accent2>
    <a:accent3>
      <a:srgbClr val="8BAB42"/>
    </a:accent3>
    <a:accent4>
      <a:srgbClr val="57A7B5"/>
    </a:accent4>
    <a:accent5>
      <a:srgbClr val="8B81D2"/>
    </a:accent5>
    <a:accent6>
      <a:srgbClr val="963334"/>
    </a:accent6>
    <a:hlink>
      <a:srgbClr val="1155CC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666666"/>
    </a:dk2>
    <a:lt2>
      <a:srgbClr val="CCCCCC"/>
    </a:lt2>
    <a:accent1>
      <a:srgbClr val="3A81BA"/>
    </a:accent1>
    <a:accent2>
      <a:srgbClr val="D89F39"/>
    </a:accent2>
    <a:accent3>
      <a:srgbClr val="8BAB42"/>
    </a:accent3>
    <a:accent4>
      <a:srgbClr val="57A7B5"/>
    </a:accent4>
    <a:accent5>
      <a:srgbClr val="8B81D2"/>
    </a:accent5>
    <a:accent6>
      <a:srgbClr val="963334"/>
    </a:accent6>
    <a:hlink>
      <a:srgbClr val="1155CC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666666"/>
    </a:dk2>
    <a:lt2>
      <a:srgbClr val="CCCCCC"/>
    </a:lt2>
    <a:accent1>
      <a:srgbClr val="3A81BA"/>
    </a:accent1>
    <a:accent2>
      <a:srgbClr val="D89F39"/>
    </a:accent2>
    <a:accent3>
      <a:srgbClr val="8BAB42"/>
    </a:accent3>
    <a:accent4>
      <a:srgbClr val="57A7B5"/>
    </a:accent4>
    <a:accent5>
      <a:srgbClr val="8B81D2"/>
    </a:accent5>
    <a:accent6>
      <a:srgbClr val="963334"/>
    </a:accent6>
    <a:hlink>
      <a:srgbClr val="1155CC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666666"/>
    </a:dk2>
    <a:lt2>
      <a:srgbClr val="CCCCCC"/>
    </a:lt2>
    <a:accent1>
      <a:srgbClr val="3A81BA"/>
    </a:accent1>
    <a:accent2>
      <a:srgbClr val="D89F39"/>
    </a:accent2>
    <a:accent3>
      <a:srgbClr val="8BAB42"/>
    </a:accent3>
    <a:accent4>
      <a:srgbClr val="57A7B5"/>
    </a:accent4>
    <a:accent5>
      <a:srgbClr val="8B81D2"/>
    </a:accent5>
    <a:accent6>
      <a:srgbClr val="963334"/>
    </a:accent6>
    <a:hlink>
      <a:srgbClr val="1155CC"/>
    </a:hlink>
    <a:folHlink>
      <a:srgbClr val="6611CC"/>
    </a:folHlink>
  </a:clrScheme>
</a:themeOverride>
</file>

<file path=ppt/theme/themeOverride8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666666"/>
    </a:dk2>
    <a:lt2>
      <a:srgbClr val="CCCCCC"/>
    </a:lt2>
    <a:accent1>
      <a:srgbClr val="3A81BA"/>
    </a:accent1>
    <a:accent2>
      <a:srgbClr val="D89F39"/>
    </a:accent2>
    <a:accent3>
      <a:srgbClr val="8BAB42"/>
    </a:accent3>
    <a:accent4>
      <a:srgbClr val="57A7B5"/>
    </a:accent4>
    <a:accent5>
      <a:srgbClr val="8B81D2"/>
    </a:accent5>
    <a:accent6>
      <a:srgbClr val="963334"/>
    </a:accent6>
    <a:hlink>
      <a:srgbClr val="1155CC"/>
    </a:hlink>
    <a:folHlink>
      <a:srgbClr val="6611C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a6ce5c68-5ef3-4630-a36d-de452f974331" Revision="1" Stencil="System.MyShapes" StencilVersion="1.0"/>
</Control>
</file>

<file path=customXml/itemProps1.xml><?xml version="1.0" encoding="utf-8"?>
<ds:datastoreItem xmlns:ds="http://schemas.openxmlformats.org/officeDocument/2006/customXml" ds:itemID="{0E2D1F53-53A6-4219-98F7-4BC4F9349E6B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5850</TotalTime>
  <Words>2239</Words>
  <Application>Microsoft Office PowerPoint</Application>
  <PresentationFormat>On-screen Show (16:9)</PresentationFormat>
  <Paragraphs>450</Paragraphs>
  <Slides>65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65</vt:i4>
      </vt:variant>
    </vt:vector>
  </HeadingPairs>
  <TitlesOfParts>
    <vt:vector size="82" baseType="lpstr">
      <vt:lpstr>Georgia</vt:lpstr>
      <vt:lpstr>MS PGothic</vt:lpstr>
      <vt:lpstr>Calibri</vt:lpstr>
      <vt:lpstr>Noto Sans Symbols</vt:lpstr>
      <vt:lpstr>ＭＳ 明朝</vt:lpstr>
      <vt:lpstr>Times New Roman</vt:lpstr>
      <vt:lpstr>Tahoma</vt:lpstr>
      <vt:lpstr>Wingdings</vt:lpstr>
      <vt:lpstr>Arial</vt:lpstr>
      <vt:lpstr>Calibri Light</vt:lpstr>
      <vt:lpstr>Symbol</vt:lpstr>
      <vt:lpstr>Courier New</vt:lpstr>
      <vt:lpstr>Palatino Linotype</vt:lpstr>
      <vt:lpstr>Garamond</vt:lpstr>
      <vt:lpstr>simple-light</vt:lpstr>
      <vt:lpstr>Тема Office</vt:lpstr>
      <vt:lpstr>1_Тема Office</vt:lpstr>
      <vt:lpstr>Извлечение  именованных сущностей</vt:lpstr>
      <vt:lpstr>План</vt:lpstr>
      <vt:lpstr>Введение. Извлечение информации из текста</vt:lpstr>
      <vt:lpstr>Введение. Извлечение информации из текста</vt:lpstr>
      <vt:lpstr>Введение. История</vt:lpstr>
      <vt:lpstr>1.1. Именованные сущности</vt:lpstr>
      <vt:lpstr>1.1. Именованные сущности</vt:lpstr>
      <vt:lpstr>1.1. Именованные сущности</vt:lpstr>
      <vt:lpstr>1.1. Именованные сущности</vt:lpstr>
      <vt:lpstr>1.1. Тип сущности</vt:lpstr>
      <vt:lpstr>1.2. Мотивация</vt:lpstr>
      <vt:lpstr>1.2. Мотивация</vt:lpstr>
      <vt:lpstr>1.2. Мотивация</vt:lpstr>
      <vt:lpstr>1.2. Мотивация. Пример</vt:lpstr>
      <vt:lpstr>1.2. Мотивация. Пример</vt:lpstr>
      <vt:lpstr>1.2. Мотивация. Пример</vt:lpstr>
      <vt:lpstr>1.2. Мотивация. Пример</vt:lpstr>
      <vt:lpstr>1.2. Мотивация. Пример</vt:lpstr>
      <vt:lpstr>PowerPoint Presentation</vt:lpstr>
      <vt:lpstr>Томита-парсер</vt:lpstr>
      <vt:lpstr>PowerPoint Presentation</vt:lpstr>
      <vt:lpstr>1.3. Задачи в рамках NERC</vt:lpstr>
      <vt:lpstr>PowerPoint Presentation</vt:lpstr>
      <vt:lpstr>1.3 Жанровый фактор и фактор тематики</vt:lpstr>
      <vt:lpstr>1.4. Методы. Основные подходы</vt:lpstr>
      <vt:lpstr>1.4. Методы</vt:lpstr>
      <vt:lpstr>1.4. Методы. Методы машинного обучения </vt:lpstr>
      <vt:lpstr>1.4. Методы. Методы машинного обучения </vt:lpstr>
      <vt:lpstr>1.5. Методы. Методы машинного обучения </vt:lpstr>
      <vt:lpstr>1.4. Методы. Bootstrapping</vt:lpstr>
      <vt:lpstr>1.4. Методы. Bootstrapping</vt:lpstr>
      <vt:lpstr>2. История</vt:lpstr>
      <vt:lpstr>Дорожки MUC</vt:lpstr>
      <vt:lpstr>2. История. Дальнейшее развитие</vt:lpstr>
      <vt:lpstr>PowerPoint Presentation</vt:lpstr>
      <vt:lpstr>2. История. Дальнейшее развитие</vt:lpstr>
      <vt:lpstr>2. История. Дальнейшее развитие</vt:lpstr>
      <vt:lpstr>2. История. Дальнейшее развитие</vt:lpstr>
      <vt:lpstr>2. История. Дальнейшее развитие</vt:lpstr>
      <vt:lpstr>Разметка данных – BIO - BILOU </vt:lpstr>
      <vt:lpstr>Разметка данных – BIO - BILOU </vt:lpstr>
      <vt:lpstr>3. Томита-парсер: Аналоги </vt:lpstr>
      <vt:lpstr>3. Правила. Ошибки</vt:lpstr>
      <vt:lpstr>Пример минимизации</vt:lpstr>
      <vt:lpstr>4. Пространство признаков</vt:lpstr>
      <vt:lpstr>4.1.Признаки на уровне слов</vt:lpstr>
      <vt:lpstr>PowerPoint Presentation</vt:lpstr>
      <vt:lpstr>4. Признаки корпуса и документов:</vt:lpstr>
      <vt:lpstr>Признаки корпуса и документов</vt:lpstr>
      <vt:lpstr>Адаптация к домену: газетеры vs. разметка</vt:lpstr>
      <vt:lpstr>5. Оценивание NERC систем </vt:lpstr>
      <vt:lpstr>PowerPoint Presentation</vt:lpstr>
      <vt:lpstr>5. MUC оценки</vt:lpstr>
      <vt:lpstr>5. MUC оценки</vt:lpstr>
      <vt:lpstr>5. Оценка MUC</vt:lpstr>
      <vt:lpstr>5. Проблемы оценивания</vt:lpstr>
      <vt:lpstr>Named Entity Disambiguation</vt:lpstr>
      <vt:lpstr>Языковая омонимия</vt:lpstr>
      <vt:lpstr>Онтологическая омонимия</vt:lpstr>
      <vt:lpstr>Problem: NE Ambiguity</vt:lpstr>
      <vt:lpstr>Размер базы сущностей  и рост проблем</vt:lpstr>
      <vt:lpstr>Предлагаемый метод</vt:lpstr>
      <vt:lpstr>Системы ОИ</vt:lpstr>
      <vt:lpstr>Ссылки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Извлечение  именованных сущностей,  фактов и отношений</dc:title>
  <dc:creator>Дмитрий Горшков</dc:creator>
  <cp:lastModifiedBy>Дмитрий Горшков</cp:lastModifiedBy>
  <cp:revision>72</cp:revision>
  <dcterms:modified xsi:type="dcterms:W3CDTF">2019-12-13T07:21:17Z</dcterms:modified>
</cp:coreProperties>
</file>